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</p:sldMasterIdLst>
  <p:sldIdLst>
    <p:sldId id="256" r:id="rId4"/>
    <p:sldId id="257" r:id="rId5"/>
    <p:sldId id="258" r:id="rId6"/>
    <p:sldId id="259" r:id="rId7"/>
    <p:sldId id="261" r:id="rId8"/>
    <p:sldId id="298" r:id="rId9"/>
    <p:sldId id="263" r:id="rId10"/>
    <p:sldId id="285" r:id="rId11"/>
    <p:sldId id="265" r:id="rId12"/>
    <p:sldId id="266" r:id="rId13"/>
    <p:sldId id="267" r:id="rId14"/>
    <p:sldId id="268" r:id="rId15"/>
    <p:sldId id="269" r:id="rId16"/>
    <p:sldId id="270" r:id="rId17"/>
    <p:sldId id="287" r:id="rId18"/>
    <p:sldId id="271" r:id="rId19"/>
    <p:sldId id="294" r:id="rId20"/>
    <p:sldId id="295" r:id="rId21"/>
    <p:sldId id="296" r:id="rId22"/>
    <p:sldId id="299" r:id="rId23"/>
    <p:sldId id="273" r:id="rId24"/>
    <p:sldId id="274" r:id="rId25"/>
    <p:sldId id="275" r:id="rId26"/>
    <p:sldId id="276" r:id="rId27"/>
    <p:sldId id="277" r:id="rId28"/>
    <p:sldId id="289" r:id="rId29"/>
    <p:sldId id="291" r:id="rId30"/>
    <p:sldId id="292" r:id="rId31"/>
    <p:sldId id="293" r:id="rId32"/>
    <p:sldId id="279" r:id="rId33"/>
    <p:sldId id="297" r:id="rId34"/>
    <p:sldId id="281" r:id="rId35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CFC75-85CC-490D-93FC-BED8C653FC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428F4439-9A59-48DF-AB09-A10ED998044D}">
      <dgm:prSet phldrT="[Text]" custT="1"/>
      <dgm:spPr/>
      <dgm:t>
        <a:bodyPr/>
        <a:lstStyle/>
        <a:p>
          <a:r>
            <a:rPr lang="en-US" sz="1200" baseline="0" dirty="0">
              <a:latin typeface="Calibri" panose="020F0502020204030204" pitchFamily="34" charset="0"/>
            </a:rPr>
            <a:t>Exploratory Analysis</a:t>
          </a:r>
        </a:p>
      </dgm:t>
    </dgm:pt>
    <dgm:pt modelId="{3FFD1547-715F-4476-8256-4FF3EED9D02B}" type="parTrans" cxnId="{BF1E21D1-CD29-455A-A290-A0C28F5EBEE9}">
      <dgm:prSet/>
      <dgm:spPr/>
      <dgm:t>
        <a:bodyPr/>
        <a:lstStyle/>
        <a:p>
          <a:endParaRPr lang="en-US"/>
        </a:p>
      </dgm:t>
    </dgm:pt>
    <dgm:pt modelId="{CFA14B72-4BD5-4CAA-AA0D-E8A66603B336}" type="sibTrans" cxnId="{BF1E21D1-CD29-455A-A290-A0C28F5EBEE9}">
      <dgm:prSet/>
      <dgm:spPr/>
      <dgm:t>
        <a:bodyPr/>
        <a:lstStyle/>
        <a:p>
          <a:endParaRPr lang="en-US"/>
        </a:p>
      </dgm:t>
    </dgm:pt>
    <dgm:pt modelId="{8E369C88-FB4C-47D6-913B-E2B7D59DBD13}">
      <dgm:prSet phldrT="[Text]" custT="1"/>
      <dgm:spPr/>
      <dgm:t>
        <a:bodyPr/>
        <a:lstStyle/>
        <a:p>
          <a:r>
            <a:rPr lang="en-US" sz="1200" baseline="0" dirty="0">
              <a:latin typeface="Calibri" panose="020F0502020204030204" pitchFamily="34" charset="0"/>
            </a:rPr>
            <a:t>Data Preparation</a:t>
          </a:r>
        </a:p>
      </dgm:t>
    </dgm:pt>
    <dgm:pt modelId="{828B20C3-6580-4546-892F-9E38EBEBCBD0}" type="parTrans" cxnId="{DC1C4DC2-E7CF-446B-A2D6-7D7C714565EF}">
      <dgm:prSet/>
      <dgm:spPr/>
      <dgm:t>
        <a:bodyPr/>
        <a:lstStyle/>
        <a:p>
          <a:endParaRPr lang="en-US"/>
        </a:p>
      </dgm:t>
    </dgm:pt>
    <dgm:pt modelId="{1BAE0BE8-C3EF-4C51-89DE-A38A962E0B09}" type="sibTrans" cxnId="{DC1C4DC2-E7CF-446B-A2D6-7D7C714565EF}">
      <dgm:prSet/>
      <dgm:spPr/>
      <dgm:t>
        <a:bodyPr/>
        <a:lstStyle/>
        <a:p>
          <a:endParaRPr lang="en-US"/>
        </a:p>
      </dgm:t>
    </dgm:pt>
    <dgm:pt modelId="{7E99EE87-35A3-459C-B91C-AC0AEE2852E7}">
      <dgm:prSet phldrT="[Text]" custT="1"/>
      <dgm:spPr/>
      <dgm:t>
        <a:bodyPr/>
        <a:lstStyle/>
        <a:p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Data Representation</a:t>
          </a:r>
        </a:p>
        <a:p>
          <a:endParaRPr lang="en-US" sz="1200" kern="1200" baseline="0" dirty="0"/>
        </a:p>
      </dgm:t>
    </dgm:pt>
    <dgm:pt modelId="{AF1537B5-9313-45AE-ACBA-F0330E3B31E7}" type="parTrans" cxnId="{6511C55E-7555-48ED-B5D2-B6DA26713318}">
      <dgm:prSet/>
      <dgm:spPr/>
      <dgm:t>
        <a:bodyPr/>
        <a:lstStyle/>
        <a:p>
          <a:endParaRPr lang="en-US"/>
        </a:p>
      </dgm:t>
    </dgm:pt>
    <dgm:pt modelId="{CA837187-1139-4288-82F7-F18DE9541577}" type="sibTrans" cxnId="{6511C55E-7555-48ED-B5D2-B6DA26713318}">
      <dgm:prSet/>
      <dgm:spPr/>
      <dgm:t>
        <a:bodyPr/>
        <a:lstStyle/>
        <a:p>
          <a:endParaRPr lang="en-US"/>
        </a:p>
      </dgm:t>
    </dgm:pt>
    <dgm:pt modelId="{814234A2-91C5-49D9-BE7C-A381782F8219}">
      <dgm:prSet phldrT="[Text]" custT="1"/>
      <dgm:spPr/>
      <dgm:t>
        <a:bodyPr/>
        <a:lstStyle/>
        <a:p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Semantic Analysis</a:t>
          </a:r>
        </a:p>
      </dgm:t>
    </dgm:pt>
    <dgm:pt modelId="{FA0EF08E-3853-4B2C-961C-D8FA690BFA33}" type="parTrans" cxnId="{A7AB2DE0-D15D-4451-8FAE-1206799CBC2F}">
      <dgm:prSet/>
      <dgm:spPr/>
      <dgm:t>
        <a:bodyPr/>
        <a:lstStyle/>
        <a:p>
          <a:endParaRPr lang="en-US"/>
        </a:p>
      </dgm:t>
    </dgm:pt>
    <dgm:pt modelId="{A7AFF223-938F-455E-80B3-B1B3745CEE3B}" type="sibTrans" cxnId="{A7AB2DE0-D15D-4451-8FAE-1206799CBC2F}">
      <dgm:prSet/>
      <dgm:spPr/>
      <dgm:t>
        <a:bodyPr/>
        <a:lstStyle/>
        <a:p>
          <a:endParaRPr lang="en-US"/>
        </a:p>
      </dgm:t>
    </dgm:pt>
    <dgm:pt modelId="{5691D5A7-A156-41DE-8336-773B738A4E88}">
      <dgm:prSet phldrT="[Text]" custT="1"/>
      <dgm:spPr/>
      <dgm:t>
        <a:bodyPr/>
        <a:lstStyle/>
        <a:p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Model</a:t>
          </a:r>
          <a:r>
            <a:rPr lang="en-US" sz="1200" kern="1200" baseline="0" dirty="0"/>
            <a:t> </a:t>
          </a:r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Fitting</a:t>
          </a:r>
        </a:p>
      </dgm:t>
    </dgm:pt>
    <dgm:pt modelId="{9CC2A0E9-1286-42D2-AB7E-ABEEC1B0EA75}" type="parTrans" cxnId="{7F960F86-FEB1-4411-9338-2564568B6B12}">
      <dgm:prSet/>
      <dgm:spPr/>
      <dgm:t>
        <a:bodyPr/>
        <a:lstStyle/>
        <a:p>
          <a:endParaRPr lang="en-US"/>
        </a:p>
      </dgm:t>
    </dgm:pt>
    <dgm:pt modelId="{B1B7D5C4-BA35-45BD-88D2-0D44E020075B}" type="sibTrans" cxnId="{7F960F86-FEB1-4411-9338-2564568B6B12}">
      <dgm:prSet/>
      <dgm:spPr/>
      <dgm:t>
        <a:bodyPr/>
        <a:lstStyle/>
        <a:p>
          <a:endParaRPr lang="en-US"/>
        </a:p>
      </dgm:t>
    </dgm:pt>
    <dgm:pt modelId="{C3326C4C-FCBF-4B4C-8E60-A9DF75DC3D0A}">
      <dgm:prSet phldrT="[Text]" custT="1"/>
      <dgm:spPr/>
      <dgm:t>
        <a:bodyPr/>
        <a:lstStyle/>
        <a:p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Sentiment Analysis</a:t>
          </a:r>
        </a:p>
      </dgm:t>
    </dgm:pt>
    <dgm:pt modelId="{D7881F66-8284-42EE-9DB3-3A23BDB7D6FB}" type="parTrans" cxnId="{B6711492-EFCC-49FB-A58A-A58D65F8920C}">
      <dgm:prSet/>
      <dgm:spPr/>
      <dgm:t>
        <a:bodyPr/>
        <a:lstStyle/>
        <a:p>
          <a:endParaRPr lang="en-US"/>
        </a:p>
      </dgm:t>
    </dgm:pt>
    <dgm:pt modelId="{66B74FE5-1A43-48A6-B747-11194BDE3D36}" type="sibTrans" cxnId="{B6711492-EFCC-49FB-A58A-A58D65F8920C}">
      <dgm:prSet/>
      <dgm:spPr/>
      <dgm:t>
        <a:bodyPr/>
        <a:lstStyle/>
        <a:p>
          <a:endParaRPr lang="en-US"/>
        </a:p>
      </dgm:t>
    </dgm:pt>
    <dgm:pt modelId="{FB1BFA49-DFEE-4974-9B5C-06533C3EF0D1}">
      <dgm:prSet phldrT="[Text]" custT="1"/>
      <dgm:spPr/>
      <dgm:t>
        <a:bodyPr/>
        <a:lstStyle/>
        <a:p>
          <a:r>
            <a:rPr lang="en-US" sz="1100" baseline="0" dirty="0">
              <a:latin typeface="Calibri" panose="020F0502020204030204" pitchFamily="34" charset="0"/>
            </a:rPr>
            <a:t>Model Comparison</a:t>
          </a:r>
        </a:p>
      </dgm:t>
    </dgm:pt>
    <dgm:pt modelId="{63C009DB-D2E5-4A11-B95B-E72194CEEE0E}" type="parTrans" cxnId="{AB035ED8-7829-4387-B90D-E7A60863DA8E}">
      <dgm:prSet/>
      <dgm:spPr/>
      <dgm:t>
        <a:bodyPr/>
        <a:lstStyle/>
        <a:p>
          <a:endParaRPr lang="en-SG"/>
        </a:p>
      </dgm:t>
    </dgm:pt>
    <dgm:pt modelId="{37C71E1B-A249-4C5D-A18A-EEE55A51013D}" type="sibTrans" cxnId="{AB035ED8-7829-4387-B90D-E7A60863DA8E}">
      <dgm:prSet/>
      <dgm:spPr/>
      <dgm:t>
        <a:bodyPr/>
        <a:lstStyle/>
        <a:p>
          <a:endParaRPr lang="en-SG"/>
        </a:p>
      </dgm:t>
    </dgm:pt>
    <dgm:pt modelId="{2C400DEC-5C55-4770-9F52-610673BF424E}" type="pres">
      <dgm:prSet presAssocID="{2DBCFC75-85CC-490D-93FC-BED8C653FC19}" presName="CompostProcess" presStyleCnt="0">
        <dgm:presLayoutVars>
          <dgm:dir/>
          <dgm:resizeHandles val="exact"/>
        </dgm:presLayoutVars>
      </dgm:prSet>
      <dgm:spPr/>
    </dgm:pt>
    <dgm:pt modelId="{74082098-D83A-46BA-8B24-1BD7A9B7514D}" type="pres">
      <dgm:prSet presAssocID="{2DBCFC75-85CC-490D-93FC-BED8C653FC19}" presName="arrow" presStyleLbl="bgShp" presStyleIdx="0" presStyleCnt="1" custLinFactNeighborX="-381" custLinFactNeighborY="-3108"/>
      <dgm:spPr/>
    </dgm:pt>
    <dgm:pt modelId="{8DC8DB40-1F20-4541-A60A-4E76517EFDA7}" type="pres">
      <dgm:prSet presAssocID="{2DBCFC75-85CC-490D-93FC-BED8C653FC19}" presName="linearProcess" presStyleCnt="0"/>
      <dgm:spPr/>
    </dgm:pt>
    <dgm:pt modelId="{8DC77290-2491-4723-B1BC-4309B9949A50}" type="pres">
      <dgm:prSet presAssocID="{428F4439-9A59-48DF-AB09-A10ED998044D}" presName="textNode" presStyleLbl="node1" presStyleIdx="0" presStyleCnt="7" custScaleX="198681" custLinFactX="300000" custLinFactNeighborX="329607" custLinFactNeighborY="3355">
        <dgm:presLayoutVars>
          <dgm:bulletEnabled val="1"/>
        </dgm:presLayoutVars>
      </dgm:prSet>
      <dgm:spPr/>
    </dgm:pt>
    <dgm:pt modelId="{DBB40AAF-DDA4-4696-BEF0-F0B9278F5E15}" type="pres">
      <dgm:prSet presAssocID="{CFA14B72-4BD5-4CAA-AA0D-E8A66603B336}" presName="sibTrans" presStyleCnt="0"/>
      <dgm:spPr/>
    </dgm:pt>
    <dgm:pt modelId="{7238F2FB-A84F-44FE-88B0-BDC491CE1FE9}" type="pres">
      <dgm:prSet presAssocID="{8E369C88-FB4C-47D6-913B-E2B7D59DBD13}" presName="textNode" presStyleLbl="node1" presStyleIdx="1" presStyleCnt="7" custScaleX="175021" custLinFactX="-90954" custLinFactNeighborX="-100000" custLinFactNeighborY="937">
        <dgm:presLayoutVars>
          <dgm:bulletEnabled val="1"/>
        </dgm:presLayoutVars>
      </dgm:prSet>
      <dgm:spPr/>
    </dgm:pt>
    <dgm:pt modelId="{5088027A-96C3-4510-9E69-E0D3009CA975}" type="pres">
      <dgm:prSet presAssocID="{1BAE0BE8-C3EF-4C51-89DE-A38A962E0B09}" presName="sibTrans" presStyleCnt="0"/>
      <dgm:spPr/>
    </dgm:pt>
    <dgm:pt modelId="{8B2D67A4-7A9C-4809-9968-CD7491152E7C}" type="pres">
      <dgm:prSet presAssocID="{FB1BFA49-DFEE-4974-9B5C-06533C3EF0D1}" presName="textNode" presStyleLbl="node1" presStyleIdx="2" presStyleCnt="7" custScaleX="160812" custScaleY="100000" custLinFactX="586618" custLinFactNeighborX="600000" custLinFactNeighborY="1298">
        <dgm:presLayoutVars>
          <dgm:bulletEnabled val="1"/>
        </dgm:presLayoutVars>
      </dgm:prSet>
      <dgm:spPr/>
    </dgm:pt>
    <dgm:pt modelId="{68EE4460-090E-4ED3-BFB4-A85CFAAD4E1B}" type="pres">
      <dgm:prSet presAssocID="{37C71E1B-A249-4C5D-A18A-EEE55A51013D}" presName="sibTrans" presStyleCnt="0"/>
      <dgm:spPr/>
    </dgm:pt>
    <dgm:pt modelId="{9F26543D-4966-409F-B83C-320BD112EAD0}" type="pres">
      <dgm:prSet presAssocID="{7E99EE87-35A3-459C-B91C-AC0AEE2852E7}" presName="textNode" presStyleLbl="node1" presStyleIdx="3" presStyleCnt="7" custScaleX="205470" custScaleY="44841" custLinFactX="22194" custLinFactNeighborX="100000" custLinFactNeighborY="5368">
        <dgm:presLayoutVars>
          <dgm:bulletEnabled val="1"/>
        </dgm:presLayoutVars>
      </dgm:prSet>
      <dgm:spPr/>
    </dgm:pt>
    <dgm:pt modelId="{E9C50767-6E52-47A7-A1B3-488CD0FEDEFD}" type="pres">
      <dgm:prSet presAssocID="{CA837187-1139-4288-82F7-F18DE9541577}" presName="sibTrans" presStyleCnt="0"/>
      <dgm:spPr/>
    </dgm:pt>
    <dgm:pt modelId="{3B53ACD1-951E-4BD3-B9C7-28C5B18618E2}" type="pres">
      <dgm:prSet presAssocID="{5691D5A7-A156-41DE-8336-773B738A4E88}" presName="textNode" presStyleLbl="node1" presStyleIdx="4" presStyleCnt="7" custScaleX="160033" custLinFactX="63153" custLinFactNeighborX="100000" custLinFactNeighborY="1839">
        <dgm:presLayoutVars>
          <dgm:bulletEnabled val="1"/>
        </dgm:presLayoutVars>
      </dgm:prSet>
      <dgm:spPr/>
    </dgm:pt>
    <dgm:pt modelId="{4E364AC5-C5BD-4818-ACCB-4949E1ED8536}" type="pres">
      <dgm:prSet presAssocID="{B1B7D5C4-BA35-45BD-88D2-0D44E020075B}" presName="sibTrans" presStyleCnt="0"/>
      <dgm:spPr/>
    </dgm:pt>
    <dgm:pt modelId="{EDCDB246-B4D9-46BA-9800-D277C85A5C67}" type="pres">
      <dgm:prSet presAssocID="{814234A2-91C5-49D9-BE7C-A381782F8219}" presName="textNode" presStyleLbl="node1" presStyleIdx="5" presStyleCnt="7" custScaleX="206892" custScaleY="45290" custLinFactX="-300000" custLinFactNeighborX="-374516" custLinFactNeighborY="61169">
        <dgm:presLayoutVars>
          <dgm:bulletEnabled val="1"/>
        </dgm:presLayoutVars>
      </dgm:prSet>
      <dgm:spPr/>
    </dgm:pt>
    <dgm:pt modelId="{5A7B5801-01F0-4F3A-9DA6-48C76C32BBA3}" type="pres">
      <dgm:prSet presAssocID="{A7AFF223-938F-455E-80B3-B1B3745CEE3B}" presName="sibTrans" presStyleCnt="0"/>
      <dgm:spPr/>
    </dgm:pt>
    <dgm:pt modelId="{06C3D97A-9083-494E-880D-09214F3E2548}" type="pres">
      <dgm:prSet presAssocID="{C3326C4C-FCBF-4B4C-8E60-A9DF75DC3D0A}" presName="textNode" presStyleLbl="node1" presStyleIdx="6" presStyleCnt="7" custScaleX="195507" custScaleY="47229" custLinFactX="-500000" custLinFactNeighborX="-501430" custLinFactNeighborY="-54871">
        <dgm:presLayoutVars>
          <dgm:bulletEnabled val="1"/>
        </dgm:presLayoutVars>
      </dgm:prSet>
      <dgm:spPr/>
    </dgm:pt>
  </dgm:ptLst>
  <dgm:cxnLst>
    <dgm:cxn modelId="{2FBAB706-626C-43F6-BF4D-F2956B2568E5}" type="presOf" srcId="{FB1BFA49-DFEE-4974-9B5C-06533C3EF0D1}" destId="{8B2D67A4-7A9C-4809-9968-CD7491152E7C}" srcOrd="0" destOrd="0" presId="urn:microsoft.com/office/officeart/2005/8/layout/hProcess9"/>
    <dgm:cxn modelId="{ABB63D16-4CD8-4440-88F8-C08E87422CE5}" type="presOf" srcId="{814234A2-91C5-49D9-BE7C-A381782F8219}" destId="{EDCDB246-B4D9-46BA-9800-D277C85A5C67}" srcOrd="0" destOrd="0" presId="urn:microsoft.com/office/officeart/2005/8/layout/hProcess9"/>
    <dgm:cxn modelId="{6511C55E-7555-48ED-B5D2-B6DA26713318}" srcId="{2DBCFC75-85CC-490D-93FC-BED8C653FC19}" destId="{7E99EE87-35A3-459C-B91C-AC0AEE2852E7}" srcOrd="3" destOrd="0" parTransId="{AF1537B5-9313-45AE-ACBA-F0330E3B31E7}" sibTransId="{CA837187-1139-4288-82F7-F18DE9541577}"/>
    <dgm:cxn modelId="{E10E2464-EC13-4558-8041-F566C8D20319}" type="presOf" srcId="{5691D5A7-A156-41DE-8336-773B738A4E88}" destId="{3B53ACD1-951E-4BD3-B9C7-28C5B18618E2}" srcOrd="0" destOrd="0" presId="urn:microsoft.com/office/officeart/2005/8/layout/hProcess9"/>
    <dgm:cxn modelId="{EA1F2347-7836-4048-A204-4399B2E10B8C}" type="presOf" srcId="{7E99EE87-35A3-459C-B91C-AC0AEE2852E7}" destId="{9F26543D-4966-409F-B83C-320BD112EAD0}" srcOrd="0" destOrd="0" presId="urn:microsoft.com/office/officeart/2005/8/layout/hProcess9"/>
    <dgm:cxn modelId="{7F960F86-FEB1-4411-9338-2564568B6B12}" srcId="{2DBCFC75-85CC-490D-93FC-BED8C653FC19}" destId="{5691D5A7-A156-41DE-8336-773B738A4E88}" srcOrd="4" destOrd="0" parTransId="{9CC2A0E9-1286-42D2-AB7E-ABEEC1B0EA75}" sibTransId="{B1B7D5C4-BA35-45BD-88D2-0D44E020075B}"/>
    <dgm:cxn modelId="{B6711492-EFCC-49FB-A58A-A58D65F8920C}" srcId="{2DBCFC75-85CC-490D-93FC-BED8C653FC19}" destId="{C3326C4C-FCBF-4B4C-8E60-A9DF75DC3D0A}" srcOrd="6" destOrd="0" parTransId="{D7881F66-8284-42EE-9DB3-3A23BDB7D6FB}" sibTransId="{66B74FE5-1A43-48A6-B747-11194BDE3D36}"/>
    <dgm:cxn modelId="{72530393-71C3-4FF4-99FC-6E7730CC2380}" type="presOf" srcId="{428F4439-9A59-48DF-AB09-A10ED998044D}" destId="{8DC77290-2491-4723-B1BC-4309B9949A50}" srcOrd="0" destOrd="0" presId="urn:microsoft.com/office/officeart/2005/8/layout/hProcess9"/>
    <dgm:cxn modelId="{66A590BD-ADC1-447B-AB46-C0266FF6F286}" type="presOf" srcId="{2DBCFC75-85CC-490D-93FC-BED8C653FC19}" destId="{2C400DEC-5C55-4770-9F52-610673BF424E}" srcOrd="0" destOrd="0" presId="urn:microsoft.com/office/officeart/2005/8/layout/hProcess9"/>
    <dgm:cxn modelId="{DC1C4DC2-E7CF-446B-A2D6-7D7C714565EF}" srcId="{2DBCFC75-85CC-490D-93FC-BED8C653FC19}" destId="{8E369C88-FB4C-47D6-913B-E2B7D59DBD13}" srcOrd="1" destOrd="0" parTransId="{828B20C3-6580-4546-892F-9E38EBEBCBD0}" sibTransId="{1BAE0BE8-C3EF-4C51-89DE-A38A962E0B09}"/>
    <dgm:cxn modelId="{BF1E21D1-CD29-455A-A290-A0C28F5EBEE9}" srcId="{2DBCFC75-85CC-490D-93FC-BED8C653FC19}" destId="{428F4439-9A59-48DF-AB09-A10ED998044D}" srcOrd="0" destOrd="0" parTransId="{3FFD1547-715F-4476-8256-4FF3EED9D02B}" sibTransId="{CFA14B72-4BD5-4CAA-AA0D-E8A66603B336}"/>
    <dgm:cxn modelId="{AB035ED8-7829-4387-B90D-E7A60863DA8E}" srcId="{2DBCFC75-85CC-490D-93FC-BED8C653FC19}" destId="{FB1BFA49-DFEE-4974-9B5C-06533C3EF0D1}" srcOrd="2" destOrd="0" parTransId="{63C009DB-D2E5-4A11-B95B-E72194CEEE0E}" sibTransId="{37C71E1B-A249-4C5D-A18A-EEE55A51013D}"/>
    <dgm:cxn modelId="{139F5CDB-99AB-4A21-BAE1-6D260CB1F30F}" type="presOf" srcId="{C3326C4C-FCBF-4B4C-8E60-A9DF75DC3D0A}" destId="{06C3D97A-9083-494E-880D-09214F3E2548}" srcOrd="0" destOrd="0" presId="urn:microsoft.com/office/officeart/2005/8/layout/hProcess9"/>
    <dgm:cxn modelId="{A7AB2DE0-D15D-4451-8FAE-1206799CBC2F}" srcId="{2DBCFC75-85CC-490D-93FC-BED8C653FC19}" destId="{814234A2-91C5-49D9-BE7C-A381782F8219}" srcOrd="5" destOrd="0" parTransId="{FA0EF08E-3853-4B2C-961C-D8FA690BFA33}" sibTransId="{A7AFF223-938F-455E-80B3-B1B3745CEE3B}"/>
    <dgm:cxn modelId="{9CC95BF1-BA98-4F21-81FA-A5F9D7F36EFE}" type="presOf" srcId="{8E369C88-FB4C-47D6-913B-E2B7D59DBD13}" destId="{7238F2FB-A84F-44FE-88B0-BDC491CE1FE9}" srcOrd="0" destOrd="0" presId="urn:microsoft.com/office/officeart/2005/8/layout/hProcess9"/>
    <dgm:cxn modelId="{7D98C5C7-4AA8-40CD-92AD-8DCAF5B8F068}" type="presParOf" srcId="{2C400DEC-5C55-4770-9F52-610673BF424E}" destId="{74082098-D83A-46BA-8B24-1BD7A9B7514D}" srcOrd="0" destOrd="0" presId="urn:microsoft.com/office/officeart/2005/8/layout/hProcess9"/>
    <dgm:cxn modelId="{CC6C93DA-2420-4D7D-BBC1-DCBDFFD876A8}" type="presParOf" srcId="{2C400DEC-5C55-4770-9F52-610673BF424E}" destId="{8DC8DB40-1F20-4541-A60A-4E76517EFDA7}" srcOrd="1" destOrd="0" presId="urn:microsoft.com/office/officeart/2005/8/layout/hProcess9"/>
    <dgm:cxn modelId="{FECDB321-D8B9-4589-B7B1-325E8B159B2A}" type="presParOf" srcId="{8DC8DB40-1F20-4541-A60A-4E76517EFDA7}" destId="{8DC77290-2491-4723-B1BC-4309B9949A50}" srcOrd="0" destOrd="0" presId="urn:microsoft.com/office/officeart/2005/8/layout/hProcess9"/>
    <dgm:cxn modelId="{767D5E2B-A952-4100-A4E7-873B218416BE}" type="presParOf" srcId="{8DC8DB40-1F20-4541-A60A-4E76517EFDA7}" destId="{DBB40AAF-DDA4-4696-BEF0-F0B9278F5E15}" srcOrd="1" destOrd="0" presId="urn:microsoft.com/office/officeart/2005/8/layout/hProcess9"/>
    <dgm:cxn modelId="{68F8CE58-515B-42A2-92CC-339067A5DF04}" type="presParOf" srcId="{8DC8DB40-1F20-4541-A60A-4E76517EFDA7}" destId="{7238F2FB-A84F-44FE-88B0-BDC491CE1FE9}" srcOrd="2" destOrd="0" presId="urn:microsoft.com/office/officeart/2005/8/layout/hProcess9"/>
    <dgm:cxn modelId="{8CC7555A-5EEA-4894-9277-EA52B66D4D39}" type="presParOf" srcId="{8DC8DB40-1F20-4541-A60A-4E76517EFDA7}" destId="{5088027A-96C3-4510-9E69-E0D3009CA975}" srcOrd="3" destOrd="0" presId="urn:microsoft.com/office/officeart/2005/8/layout/hProcess9"/>
    <dgm:cxn modelId="{3B1DAA23-07BE-41A2-93A7-DFF8E3C2D330}" type="presParOf" srcId="{8DC8DB40-1F20-4541-A60A-4E76517EFDA7}" destId="{8B2D67A4-7A9C-4809-9968-CD7491152E7C}" srcOrd="4" destOrd="0" presId="urn:microsoft.com/office/officeart/2005/8/layout/hProcess9"/>
    <dgm:cxn modelId="{2F4A1F4D-0186-494F-B84F-F9944EA9D91C}" type="presParOf" srcId="{8DC8DB40-1F20-4541-A60A-4E76517EFDA7}" destId="{68EE4460-090E-4ED3-BFB4-A85CFAAD4E1B}" srcOrd="5" destOrd="0" presId="urn:microsoft.com/office/officeart/2005/8/layout/hProcess9"/>
    <dgm:cxn modelId="{D1D7C3A5-7B12-4EF8-BAFD-49253D2FE4C7}" type="presParOf" srcId="{8DC8DB40-1F20-4541-A60A-4E76517EFDA7}" destId="{9F26543D-4966-409F-B83C-320BD112EAD0}" srcOrd="6" destOrd="0" presId="urn:microsoft.com/office/officeart/2005/8/layout/hProcess9"/>
    <dgm:cxn modelId="{3559C81F-BE98-42D5-B87F-AD1A1EBF9E6B}" type="presParOf" srcId="{8DC8DB40-1F20-4541-A60A-4E76517EFDA7}" destId="{E9C50767-6E52-47A7-A1B3-488CD0FEDEFD}" srcOrd="7" destOrd="0" presId="urn:microsoft.com/office/officeart/2005/8/layout/hProcess9"/>
    <dgm:cxn modelId="{BD624223-8868-48B3-9904-78181AC63EA9}" type="presParOf" srcId="{8DC8DB40-1F20-4541-A60A-4E76517EFDA7}" destId="{3B53ACD1-951E-4BD3-B9C7-28C5B18618E2}" srcOrd="8" destOrd="0" presId="urn:microsoft.com/office/officeart/2005/8/layout/hProcess9"/>
    <dgm:cxn modelId="{9519E9D8-2B86-4DE4-AD8B-3418665A87B4}" type="presParOf" srcId="{8DC8DB40-1F20-4541-A60A-4E76517EFDA7}" destId="{4E364AC5-C5BD-4818-ACCB-4949E1ED8536}" srcOrd="9" destOrd="0" presId="urn:microsoft.com/office/officeart/2005/8/layout/hProcess9"/>
    <dgm:cxn modelId="{C6313345-D0F2-4AF4-85EE-4AE22F9F3248}" type="presParOf" srcId="{8DC8DB40-1F20-4541-A60A-4E76517EFDA7}" destId="{EDCDB246-B4D9-46BA-9800-D277C85A5C67}" srcOrd="10" destOrd="0" presId="urn:microsoft.com/office/officeart/2005/8/layout/hProcess9"/>
    <dgm:cxn modelId="{F03CD198-F77D-4A10-B648-853CDFDF19AF}" type="presParOf" srcId="{8DC8DB40-1F20-4541-A60A-4E76517EFDA7}" destId="{5A7B5801-01F0-4F3A-9DA6-48C76C32BBA3}" srcOrd="11" destOrd="0" presId="urn:microsoft.com/office/officeart/2005/8/layout/hProcess9"/>
    <dgm:cxn modelId="{DE2B2590-FAE2-474D-A70B-AF9C670838A5}" type="presParOf" srcId="{8DC8DB40-1F20-4541-A60A-4E76517EFDA7}" destId="{06C3D97A-9083-494E-880D-09214F3E2548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A56E75-AFED-4861-B052-25D1389A345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BB6D22-6A49-4B79-A107-A9B679664632}">
      <dgm:prSet phldrT="[Text]"/>
      <dgm:spPr/>
      <dgm:t>
        <a:bodyPr/>
        <a:lstStyle/>
        <a:p>
          <a:r>
            <a:rPr lang="en-US" dirty="0"/>
            <a:t>Data Preparation</a:t>
          </a:r>
        </a:p>
      </dgm:t>
    </dgm:pt>
    <dgm:pt modelId="{9932C74F-7203-4AE7-BCB4-7F95181D4F40}" type="parTrans" cxnId="{7425F036-2BE5-4A49-AC7F-BD7C9B2EEE1E}">
      <dgm:prSet/>
      <dgm:spPr/>
      <dgm:t>
        <a:bodyPr/>
        <a:lstStyle/>
        <a:p>
          <a:endParaRPr lang="en-US"/>
        </a:p>
      </dgm:t>
    </dgm:pt>
    <dgm:pt modelId="{1450D570-F8C5-4FEB-AC93-9C88DF20AE6A}" type="sibTrans" cxnId="{7425F036-2BE5-4A49-AC7F-BD7C9B2EEE1E}">
      <dgm:prSet/>
      <dgm:spPr/>
      <dgm:t>
        <a:bodyPr/>
        <a:lstStyle/>
        <a:p>
          <a:endParaRPr lang="en-US"/>
        </a:p>
      </dgm:t>
    </dgm:pt>
    <dgm:pt modelId="{FBE34EB1-8E08-4096-AAB1-D0CF496F58A4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Corpus Generation</a:t>
          </a:r>
        </a:p>
      </dgm:t>
    </dgm:pt>
    <dgm:pt modelId="{CC96CC79-2B06-409F-8DA0-F3BFB71064B1}" type="parTrans" cxnId="{FB47AE83-2EA2-41EC-ADA7-FB0576A836E3}">
      <dgm:prSet/>
      <dgm:spPr/>
      <dgm:t>
        <a:bodyPr/>
        <a:lstStyle/>
        <a:p>
          <a:endParaRPr lang="en-US"/>
        </a:p>
      </dgm:t>
    </dgm:pt>
    <dgm:pt modelId="{DA0D57EC-3039-433D-A250-4A5E12A1BCD6}" type="sibTrans" cxnId="{FB47AE83-2EA2-41EC-ADA7-FB0576A836E3}">
      <dgm:prSet/>
      <dgm:spPr/>
      <dgm:t>
        <a:bodyPr/>
        <a:lstStyle/>
        <a:p>
          <a:endParaRPr lang="en-US"/>
        </a:p>
      </dgm:t>
    </dgm:pt>
    <dgm:pt modelId="{654FF885-05BB-4F9F-BA63-F2496B711109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Stop Word Removal</a:t>
          </a:r>
        </a:p>
      </dgm:t>
    </dgm:pt>
    <dgm:pt modelId="{7E571183-701B-47F3-90BC-BD70F55B5E2D}" type="sibTrans" cxnId="{5E4AB372-0A06-4B6C-8425-7B97DB962ADE}">
      <dgm:prSet/>
      <dgm:spPr/>
      <dgm:t>
        <a:bodyPr/>
        <a:lstStyle/>
        <a:p>
          <a:endParaRPr lang="en-US"/>
        </a:p>
      </dgm:t>
    </dgm:pt>
    <dgm:pt modelId="{985BABFC-8C89-4A97-9055-3CCD2F2EAAB2}" type="parTrans" cxnId="{5E4AB372-0A06-4B6C-8425-7B97DB962ADE}">
      <dgm:prSet/>
      <dgm:spPr/>
      <dgm:t>
        <a:bodyPr/>
        <a:lstStyle/>
        <a:p>
          <a:endParaRPr lang="en-US"/>
        </a:p>
      </dgm:t>
    </dgm:pt>
    <dgm:pt modelId="{E36D8AB8-CEBC-4B7A-8DCA-CC371A3214EB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Word Stemming</a:t>
          </a:r>
        </a:p>
      </dgm:t>
    </dgm:pt>
    <dgm:pt modelId="{75A2E7E8-C13D-42E6-A1EA-71601C3817D9}" type="sibTrans" cxnId="{39C94AB0-C43C-4E56-963E-E7E5DCFD4BA2}">
      <dgm:prSet/>
      <dgm:spPr/>
      <dgm:t>
        <a:bodyPr/>
        <a:lstStyle/>
        <a:p>
          <a:endParaRPr lang="en-US"/>
        </a:p>
      </dgm:t>
    </dgm:pt>
    <dgm:pt modelId="{08E8BF21-0E44-4528-83B1-C099AABD6D84}" type="parTrans" cxnId="{39C94AB0-C43C-4E56-963E-E7E5DCFD4BA2}">
      <dgm:prSet/>
      <dgm:spPr/>
      <dgm:t>
        <a:bodyPr/>
        <a:lstStyle/>
        <a:p>
          <a:endParaRPr lang="en-US"/>
        </a:p>
      </dgm:t>
    </dgm:pt>
    <dgm:pt modelId="{01EBD5FD-C28A-47B5-B60A-C443D1F601B0}" type="pres">
      <dgm:prSet presAssocID="{CCA56E75-AFED-4861-B052-25D1389A3454}" presName="theList" presStyleCnt="0">
        <dgm:presLayoutVars>
          <dgm:dir/>
          <dgm:animLvl val="lvl"/>
          <dgm:resizeHandles val="exact"/>
        </dgm:presLayoutVars>
      </dgm:prSet>
      <dgm:spPr/>
    </dgm:pt>
    <dgm:pt modelId="{04F34574-297D-48F7-BF30-1C96E3B41A4D}" type="pres">
      <dgm:prSet presAssocID="{76BB6D22-6A49-4B79-A107-A9B679664632}" presName="compNode" presStyleCnt="0"/>
      <dgm:spPr/>
    </dgm:pt>
    <dgm:pt modelId="{5B7D5B9D-325B-440A-9D66-3C1520202F46}" type="pres">
      <dgm:prSet presAssocID="{76BB6D22-6A49-4B79-A107-A9B679664632}" presName="aNode" presStyleLbl="bgShp" presStyleIdx="0" presStyleCnt="1"/>
      <dgm:spPr/>
    </dgm:pt>
    <dgm:pt modelId="{9F869082-7406-4838-BC12-2B0A113B34F7}" type="pres">
      <dgm:prSet presAssocID="{76BB6D22-6A49-4B79-A107-A9B679664632}" presName="textNode" presStyleLbl="bgShp" presStyleIdx="0" presStyleCnt="1"/>
      <dgm:spPr/>
    </dgm:pt>
    <dgm:pt modelId="{15AE01C8-A581-4A03-82D4-D42FAC673045}" type="pres">
      <dgm:prSet presAssocID="{76BB6D22-6A49-4B79-A107-A9B679664632}" presName="compChildNode" presStyleCnt="0"/>
      <dgm:spPr/>
    </dgm:pt>
    <dgm:pt modelId="{BA85ED5F-8CE2-4E54-A816-E5390CCE5398}" type="pres">
      <dgm:prSet presAssocID="{76BB6D22-6A49-4B79-A107-A9B679664632}" presName="theInnerList" presStyleCnt="0"/>
      <dgm:spPr/>
    </dgm:pt>
    <dgm:pt modelId="{10E0B2E8-DAA2-4471-A489-494CB620802E}" type="pres">
      <dgm:prSet presAssocID="{FBE34EB1-8E08-4096-AAB1-D0CF496F58A4}" presName="childNode" presStyleLbl="node1" presStyleIdx="0" presStyleCnt="3">
        <dgm:presLayoutVars>
          <dgm:bulletEnabled val="1"/>
        </dgm:presLayoutVars>
      </dgm:prSet>
      <dgm:spPr/>
    </dgm:pt>
    <dgm:pt modelId="{4E25F3E6-3B2F-4E76-9E1F-1C6BAA3A919B}" type="pres">
      <dgm:prSet presAssocID="{FBE34EB1-8E08-4096-AAB1-D0CF496F58A4}" presName="aSpace2" presStyleCnt="0"/>
      <dgm:spPr/>
    </dgm:pt>
    <dgm:pt modelId="{C46B9986-2161-4A7C-9660-186F0703B1D4}" type="pres">
      <dgm:prSet presAssocID="{654FF885-05BB-4F9F-BA63-F2496B711109}" presName="childNode" presStyleLbl="node1" presStyleIdx="1" presStyleCnt="3">
        <dgm:presLayoutVars>
          <dgm:bulletEnabled val="1"/>
        </dgm:presLayoutVars>
      </dgm:prSet>
      <dgm:spPr/>
    </dgm:pt>
    <dgm:pt modelId="{C08D52DD-1A12-42D1-8DCA-29F269598B33}" type="pres">
      <dgm:prSet presAssocID="{654FF885-05BB-4F9F-BA63-F2496B711109}" presName="aSpace2" presStyleCnt="0"/>
      <dgm:spPr/>
    </dgm:pt>
    <dgm:pt modelId="{A8643EC0-3173-45F2-B748-275C2648B3A0}" type="pres">
      <dgm:prSet presAssocID="{E36D8AB8-CEBC-4B7A-8DCA-CC371A3214EB}" presName="childNode" presStyleLbl="node1" presStyleIdx="2" presStyleCnt="3" custLinFactNeighborX="-613" custLinFactNeighborY="-11723">
        <dgm:presLayoutVars>
          <dgm:bulletEnabled val="1"/>
        </dgm:presLayoutVars>
      </dgm:prSet>
      <dgm:spPr/>
    </dgm:pt>
  </dgm:ptLst>
  <dgm:cxnLst>
    <dgm:cxn modelId="{BE81F903-FDE0-4C71-89EC-31A17F63B886}" type="presOf" srcId="{CCA56E75-AFED-4861-B052-25D1389A3454}" destId="{01EBD5FD-C28A-47B5-B60A-C443D1F601B0}" srcOrd="0" destOrd="0" presId="urn:microsoft.com/office/officeart/2005/8/layout/lProcess2"/>
    <dgm:cxn modelId="{7425F036-2BE5-4A49-AC7F-BD7C9B2EEE1E}" srcId="{CCA56E75-AFED-4861-B052-25D1389A3454}" destId="{76BB6D22-6A49-4B79-A107-A9B679664632}" srcOrd="0" destOrd="0" parTransId="{9932C74F-7203-4AE7-BCB4-7F95181D4F40}" sibTransId="{1450D570-F8C5-4FEB-AC93-9C88DF20AE6A}"/>
    <dgm:cxn modelId="{5E4AB372-0A06-4B6C-8425-7B97DB962ADE}" srcId="{76BB6D22-6A49-4B79-A107-A9B679664632}" destId="{654FF885-05BB-4F9F-BA63-F2496B711109}" srcOrd="1" destOrd="0" parTransId="{985BABFC-8C89-4A97-9055-3CCD2F2EAAB2}" sibTransId="{7E571183-701B-47F3-90BC-BD70F55B5E2D}"/>
    <dgm:cxn modelId="{89F1B975-10DA-4102-B64D-CE4C120E1B8D}" type="presOf" srcId="{E36D8AB8-CEBC-4B7A-8DCA-CC371A3214EB}" destId="{A8643EC0-3173-45F2-B748-275C2648B3A0}" srcOrd="0" destOrd="0" presId="urn:microsoft.com/office/officeart/2005/8/layout/lProcess2"/>
    <dgm:cxn modelId="{FB47AE83-2EA2-41EC-ADA7-FB0576A836E3}" srcId="{76BB6D22-6A49-4B79-A107-A9B679664632}" destId="{FBE34EB1-8E08-4096-AAB1-D0CF496F58A4}" srcOrd="0" destOrd="0" parTransId="{CC96CC79-2B06-409F-8DA0-F3BFB71064B1}" sibTransId="{DA0D57EC-3039-433D-A250-4A5E12A1BCD6}"/>
    <dgm:cxn modelId="{39216191-51BA-43F3-BDDD-7D3D6BBF69F2}" type="presOf" srcId="{FBE34EB1-8E08-4096-AAB1-D0CF496F58A4}" destId="{10E0B2E8-DAA2-4471-A489-494CB620802E}" srcOrd="0" destOrd="0" presId="urn:microsoft.com/office/officeart/2005/8/layout/lProcess2"/>
    <dgm:cxn modelId="{91C5C69A-8035-40D3-B88A-0232576AFBDC}" type="presOf" srcId="{76BB6D22-6A49-4B79-A107-A9B679664632}" destId="{5B7D5B9D-325B-440A-9D66-3C1520202F46}" srcOrd="0" destOrd="0" presId="urn:microsoft.com/office/officeart/2005/8/layout/lProcess2"/>
    <dgm:cxn modelId="{AF20A89E-5E66-41AC-9D08-62C1C8785293}" type="presOf" srcId="{76BB6D22-6A49-4B79-A107-A9B679664632}" destId="{9F869082-7406-4838-BC12-2B0A113B34F7}" srcOrd="1" destOrd="0" presId="urn:microsoft.com/office/officeart/2005/8/layout/lProcess2"/>
    <dgm:cxn modelId="{39C94AB0-C43C-4E56-963E-E7E5DCFD4BA2}" srcId="{76BB6D22-6A49-4B79-A107-A9B679664632}" destId="{E36D8AB8-CEBC-4B7A-8DCA-CC371A3214EB}" srcOrd="2" destOrd="0" parTransId="{08E8BF21-0E44-4528-83B1-C099AABD6D84}" sibTransId="{75A2E7E8-C13D-42E6-A1EA-71601C3817D9}"/>
    <dgm:cxn modelId="{414F71F9-A3A1-40F7-BC01-30E4A46DC10F}" type="presOf" srcId="{654FF885-05BB-4F9F-BA63-F2496B711109}" destId="{C46B9986-2161-4A7C-9660-186F0703B1D4}" srcOrd="0" destOrd="0" presId="urn:microsoft.com/office/officeart/2005/8/layout/lProcess2"/>
    <dgm:cxn modelId="{13629844-2671-4102-A316-8BD0A307348C}" type="presParOf" srcId="{01EBD5FD-C28A-47B5-B60A-C443D1F601B0}" destId="{04F34574-297D-48F7-BF30-1C96E3B41A4D}" srcOrd="0" destOrd="0" presId="urn:microsoft.com/office/officeart/2005/8/layout/lProcess2"/>
    <dgm:cxn modelId="{E50A7823-59D4-425F-A600-B35361B7AD18}" type="presParOf" srcId="{04F34574-297D-48F7-BF30-1C96E3B41A4D}" destId="{5B7D5B9D-325B-440A-9D66-3C1520202F46}" srcOrd="0" destOrd="0" presId="urn:microsoft.com/office/officeart/2005/8/layout/lProcess2"/>
    <dgm:cxn modelId="{38C80022-187F-4F53-AFC3-3BF93965A079}" type="presParOf" srcId="{04F34574-297D-48F7-BF30-1C96E3B41A4D}" destId="{9F869082-7406-4838-BC12-2B0A113B34F7}" srcOrd="1" destOrd="0" presId="urn:microsoft.com/office/officeart/2005/8/layout/lProcess2"/>
    <dgm:cxn modelId="{4D56399C-D7F9-4E3C-898D-CC6FE6D5BBA3}" type="presParOf" srcId="{04F34574-297D-48F7-BF30-1C96E3B41A4D}" destId="{15AE01C8-A581-4A03-82D4-D42FAC673045}" srcOrd="2" destOrd="0" presId="urn:microsoft.com/office/officeart/2005/8/layout/lProcess2"/>
    <dgm:cxn modelId="{BE0DFCDB-E5FF-4F0A-BBAF-C82BD88C9791}" type="presParOf" srcId="{15AE01C8-A581-4A03-82D4-D42FAC673045}" destId="{BA85ED5F-8CE2-4E54-A816-E5390CCE5398}" srcOrd="0" destOrd="0" presId="urn:microsoft.com/office/officeart/2005/8/layout/lProcess2"/>
    <dgm:cxn modelId="{0C186317-FF9C-4511-8E3D-8A83046A370C}" type="presParOf" srcId="{BA85ED5F-8CE2-4E54-A816-E5390CCE5398}" destId="{10E0B2E8-DAA2-4471-A489-494CB620802E}" srcOrd="0" destOrd="0" presId="urn:microsoft.com/office/officeart/2005/8/layout/lProcess2"/>
    <dgm:cxn modelId="{3D0297BF-51ED-4492-BABA-03D6766019EF}" type="presParOf" srcId="{BA85ED5F-8CE2-4E54-A816-E5390CCE5398}" destId="{4E25F3E6-3B2F-4E76-9E1F-1C6BAA3A919B}" srcOrd="1" destOrd="0" presId="urn:microsoft.com/office/officeart/2005/8/layout/lProcess2"/>
    <dgm:cxn modelId="{92B2CAE2-88A1-43A0-9F99-2936529ADF5A}" type="presParOf" srcId="{BA85ED5F-8CE2-4E54-A816-E5390CCE5398}" destId="{C46B9986-2161-4A7C-9660-186F0703B1D4}" srcOrd="2" destOrd="0" presId="urn:microsoft.com/office/officeart/2005/8/layout/lProcess2"/>
    <dgm:cxn modelId="{31F45083-DF8C-42D0-B216-51BF59F7219C}" type="presParOf" srcId="{BA85ED5F-8CE2-4E54-A816-E5390CCE5398}" destId="{C08D52DD-1A12-42D1-8DCA-29F269598B33}" srcOrd="3" destOrd="0" presId="urn:microsoft.com/office/officeart/2005/8/layout/lProcess2"/>
    <dgm:cxn modelId="{77104275-C860-4EAF-BA24-E685E466DC59}" type="presParOf" srcId="{BA85ED5F-8CE2-4E54-A816-E5390CCE5398}" destId="{A8643EC0-3173-45F2-B748-275C2648B3A0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A56E75-AFED-4861-B052-25D1389A345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D03838-3A26-4F66-A2DE-9C7702CD92E6}">
      <dgm:prSet phldrT="[Text]"/>
      <dgm:spPr/>
      <dgm:t>
        <a:bodyPr/>
        <a:lstStyle/>
        <a:p>
          <a:r>
            <a:rPr lang="en-US" dirty="0">
              <a:latin typeface="Calibri" panose="020F0502020204030204" pitchFamily="34" charset="0"/>
            </a:rPr>
            <a:t>Data Representation</a:t>
          </a:r>
        </a:p>
      </dgm:t>
    </dgm:pt>
    <dgm:pt modelId="{8ECC694F-7B19-4375-92C4-CBE75F74359E}" type="parTrans" cxnId="{6B8C7C70-74EB-4008-8D62-FEE79E9AE6EF}">
      <dgm:prSet/>
      <dgm:spPr/>
      <dgm:t>
        <a:bodyPr/>
        <a:lstStyle/>
        <a:p>
          <a:endParaRPr lang="en-US"/>
        </a:p>
      </dgm:t>
    </dgm:pt>
    <dgm:pt modelId="{68659AC0-7FD0-4E29-96FA-61A9592F961F}" type="sibTrans" cxnId="{6B8C7C70-74EB-4008-8D62-FEE79E9AE6EF}">
      <dgm:prSet/>
      <dgm:spPr/>
      <dgm:t>
        <a:bodyPr/>
        <a:lstStyle/>
        <a:p>
          <a:endParaRPr lang="en-US"/>
        </a:p>
      </dgm:t>
    </dgm:pt>
    <dgm:pt modelId="{946D77F6-8F0F-4ED5-8BE3-62948D88095F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tfidf, ngram = 1</a:t>
          </a:r>
        </a:p>
      </dgm:t>
    </dgm:pt>
    <dgm:pt modelId="{910C7C3C-1A33-4FE0-B4E3-1915FA165479}" type="parTrans" cxnId="{443235E7-B569-4260-877D-FDB28B9F0F95}">
      <dgm:prSet/>
      <dgm:spPr/>
      <dgm:t>
        <a:bodyPr/>
        <a:lstStyle/>
        <a:p>
          <a:endParaRPr lang="en-US"/>
        </a:p>
      </dgm:t>
    </dgm:pt>
    <dgm:pt modelId="{91949D2C-32F1-4AE9-9588-B5781391EB4B}" type="sibTrans" cxnId="{443235E7-B569-4260-877D-FDB28B9F0F95}">
      <dgm:prSet/>
      <dgm:spPr/>
      <dgm:t>
        <a:bodyPr/>
        <a:lstStyle/>
        <a:p>
          <a:endParaRPr lang="en-US"/>
        </a:p>
      </dgm:t>
    </dgm:pt>
    <dgm:pt modelId="{D63542A5-A98A-4D01-948A-7E6DA30497B9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tfidf, ngram = 2</a:t>
          </a:r>
        </a:p>
      </dgm:t>
    </dgm:pt>
    <dgm:pt modelId="{CFC3FAA2-5AE1-42F9-A5CD-1597C4E3E982}" type="parTrans" cxnId="{74F63A36-D183-4D2A-995F-DC7B5AE8AB54}">
      <dgm:prSet/>
      <dgm:spPr/>
      <dgm:t>
        <a:bodyPr/>
        <a:lstStyle/>
        <a:p>
          <a:endParaRPr lang="en-US"/>
        </a:p>
      </dgm:t>
    </dgm:pt>
    <dgm:pt modelId="{2A92288E-7851-4394-9F8D-E1E7C401EAEB}" type="sibTrans" cxnId="{74F63A36-D183-4D2A-995F-DC7B5AE8AB54}">
      <dgm:prSet/>
      <dgm:spPr/>
      <dgm:t>
        <a:bodyPr/>
        <a:lstStyle/>
        <a:p>
          <a:endParaRPr lang="en-US"/>
        </a:p>
      </dgm:t>
    </dgm:pt>
    <dgm:pt modelId="{70BFD820-5B4B-460A-A074-031C1A0205CD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POS, tfidf, ngram = 1</a:t>
          </a:r>
        </a:p>
      </dgm:t>
    </dgm:pt>
    <dgm:pt modelId="{3D507B38-131D-4CD3-88E2-6F9CF1B5871C}" type="parTrans" cxnId="{AEB29ABC-0DCC-4F61-B731-2D716941A838}">
      <dgm:prSet/>
      <dgm:spPr/>
      <dgm:t>
        <a:bodyPr/>
        <a:lstStyle/>
        <a:p>
          <a:endParaRPr lang="en-US"/>
        </a:p>
      </dgm:t>
    </dgm:pt>
    <dgm:pt modelId="{95E305B4-7B8A-496C-9444-FBF5E8B506BD}" type="sibTrans" cxnId="{AEB29ABC-0DCC-4F61-B731-2D716941A838}">
      <dgm:prSet/>
      <dgm:spPr/>
      <dgm:t>
        <a:bodyPr/>
        <a:lstStyle/>
        <a:p>
          <a:endParaRPr lang="en-US"/>
        </a:p>
      </dgm:t>
    </dgm:pt>
    <dgm:pt modelId="{A8B199B9-2D84-48B6-B489-69DD60BE32E8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POS, tfidf, ngram = 2</a:t>
          </a:r>
        </a:p>
      </dgm:t>
    </dgm:pt>
    <dgm:pt modelId="{08AE3B71-009F-4ECC-BEA7-C818BCAACC3F}" type="parTrans" cxnId="{67DFA14D-EC33-4A17-8720-4C26D6AF8D01}">
      <dgm:prSet/>
      <dgm:spPr/>
      <dgm:t>
        <a:bodyPr/>
        <a:lstStyle/>
        <a:p>
          <a:endParaRPr lang="en-US"/>
        </a:p>
      </dgm:t>
    </dgm:pt>
    <dgm:pt modelId="{737C7943-B6F4-4391-87B2-6C2BC2D0ABB7}" type="sibTrans" cxnId="{67DFA14D-EC33-4A17-8720-4C26D6AF8D01}">
      <dgm:prSet/>
      <dgm:spPr/>
      <dgm:t>
        <a:bodyPr/>
        <a:lstStyle/>
        <a:p>
          <a:endParaRPr lang="en-US"/>
        </a:p>
      </dgm:t>
    </dgm:pt>
    <dgm:pt modelId="{D09D6446-F497-4FC7-AB9F-2F9C48B7FD34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tfidf, ngram = 1,2, Weighted Sentiments</a:t>
          </a:r>
        </a:p>
      </dgm:t>
    </dgm:pt>
    <dgm:pt modelId="{D86985D3-6950-4A89-A6B1-028C78354A8C}" type="parTrans" cxnId="{B9E56DD0-CA1C-4E62-99CC-86D512325263}">
      <dgm:prSet/>
      <dgm:spPr/>
      <dgm:t>
        <a:bodyPr/>
        <a:lstStyle/>
        <a:p>
          <a:endParaRPr lang="en-US"/>
        </a:p>
      </dgm:t>
    </dgm:pt>
    <dgm:pt modelId="{81B7FB7A-19B8-443C-A03E-129846195B10}" type="sibTrans" cxnId="{B9E56DD0-CA1C-4E62-99CC-86D512325263}">
      <dgm:prSet/>
      <dgm:spPr/>
      <dgm:t>
        <a:bodyPr/>
        <a:lstStyle/>
        <a:p>
          <a:endParaRPr lang="en-US"/>
        </a:p>
      </dgm:t>
    </dgm:pt>
    <dgm:pt modelId="{01EBD5FD-C28A-47B5-B60A-C443D1F601B0}" type="pres">
      <dgm:prSet presAssocID="{CCA56E75-AFED-4861-B052-25D1389A3454}" presName="theList" presStyleCnt="0">
        <dgm:presLayoutVars>
          <dgm:dir/>
          <dgm:animLvl val="lvl"/>
          <dgm:resizeHandles val="exact"/>
        </dgm:presLayoutVars>
      </dgm:prSet>
      <dgm:spPr/>
    </dgm:pt>
    <dgm:pt modelId="{16BAB741-A8CC-477C-B546-7B9CF189A7D1}" type="pres">
      <dgm:prSet presAssocID="{1AD03838-3A26-4F66-A2DE-9C7702CD92E6}" presName="compNode" presStyleCnt="0"/>
      <dgm:spPr/>
    </dgm:pt>
    <dgm:pt modelId="{A09D5A26-EB57-45D9-BD13-74E4153677C3}" type="pres">
      <dgm:prSet presAssocID="{1AD03838-3A26-4F66-A2DE-9C7702CD92E6}" presName="aNode" presStyleLbl="bgShp" presStyleIdx="0" presStyleCnt="1" custLinFactX="56370" custLinFactNeighborX="100000" custLinFactNeighborY="-11388"/>
      <dgm:spPr/>
    </dgm:pt>
    <dgm:pt modelId="{691420AA-C44F-4A67-8729-BD7EC48A42A2}" type="pres">
      <dgm:prSet presAssocID="{1AD03838-3A26-4F66-A2DE-9C7702CD92E6}" presName="textNode" presStyleLbl="bgShp" presStyleIdx="0" presStyleCnt="1"/>
      <dgm:spPr/>
    </dgm:pt>
    <dgm:pt modelId="{B5299E59-8B51-4A19-A7E2-64466A24CB42}" type="pres">
      <dgm:prSet presAssocID="{1AD03838-3A26-4F66-A2DE-9C7702CD92E6}" presName="compChildNode" presStyleCnt="0"/>
      <dgm:spPr/>
    </dgm:pt>
    <dgm:pt modelId="{72E28950-A3AF-4144-A4AC-93F25C62D85D}" type="pres">
      <dgm:prSet presAssocID="{1AD03838-3A26-4F66-A2DE-9C7702CD92E6}" presName="theInnerList" presStyleCnt="0"/>
      <dgm:spPr/>
    </dgm:pt>
    <dgm:pt modelId="{DC6025BA-74B9-4CB6-8A9E-217675A8CCC8}" type="pres">
      <dgm:prSet presAssocID="{946D77F6-8F0F-4ED5-8BE3-62948D88095F}" presName="childNode" presStyleLbl="node1" presStyleIdx="0" presStyleCnt="5">
        <dgm:presLayoutVars>
          <dgm:bulletEnabled val="1"/>
        </dgm:presLayoutVars>
      </dgm:prSet>
      <dgm:spPr/>
    </dgm:pt>
    <dgm:pt modelId="{D01E6D07-9D28-4320-8CB5-F617D9F6650F}" type="pres">
      <dgm:prSet presAssocID="{946D77F6-8F0F-4ED5-8BE3-62948D88095F}" presName="aSpace2" presStyleCnt="0"/>
      <dgm:spPr/>
    </dgm:pt>
    <dgm:pt modelId="{E4FF4413-8323-44D1-94F8-0E4FACCF9366}" type="pres">
      <dgm:prSet presAssocID="{D63542A5-A98A-4D01-948A-7E6DA30497B9}" presName="childNode" presStyleLbl="node1" presStyleIdx="1" presStyleCnt="5" custLinFactNeighborX="307" custLinFactNeighborY="9954">
        <dgm:presLayoutVars>
          <dgm:bulletEnabled val="1"/>
        </dgm:presLayoutVars>
      </dgm:prSet>
      <dgm:spPr/>
    </dgm:pt>
    <dgm:pt modelId="{D87250CB-E216-4CDC-8CA1-AD0E28DDE9BC}" type="pres">
      <dgm:prSet presAssocID="{D63542A5-A98A-4D01-948A-7E6DA30497B9}" presName="aSpace2" presStyleCnt="0"/>
      <dgm:spPr/>
    </dgm:pt>
    <dgm:pt modelId="{BF264C09-C28B-4282-AB79-D0C50BED2BF7}" type="pres">
      <dgm:prSet presAssocID="{70BFD820-5B4B-460A-A074-031C1A0205CD}" presName="childNode" presStyleLbl="node1" presStyleIdx="2" presStyleCnt="5">
        <dgm:presLayoutVars>
          <dgm:bulletEnabled val="1"/>
        </dgm:presLayoutVars>
      </dgm:prSet>
      <dgm:spPr/>
    </dgm:pt>
    <dgm:pt modelId="{340E8C1E-8BA3-476A-ACD1-702B968E7410}" type="pres">
      <dgm:prSet presAssocID="{70BFD820-5B4B-460A-A074-031C1A0205CD}" presName="aSpace2" presStyleCnt="0"/>
      <dgm:spPr/>
    </dgm:pt>
    <dgm:pt modelId="{6D952A65-D26C-49D9-8150-CC5D78D3A5AA}" type="pres">
      <dgm:prSet presAssocID="{A8B199B9-2D84-48B6-B489-69DD60BE32E8}" presName="childNode" presStyleLbl="node1" presStyleIdx="3" presStyleCnt="5">
        <dgm:presLayoutVars>
          <dgm:bulletEnabled val="1"/>
        </dgm:presLayoutVars>
      </dgm:prSet>
      <dgm:spPr/>
    </dgm:pt>
    <dgm:pt modelId="{91C16D4F-8126-4181-8F38-0F418FC10950}" type="pres">
      <dgm:prSet presAssocID="{A8B199B9-2D84-48B6-B489-69DD60BE32E8}" presName="aSpace2" presStyleCnt="0"/>
      <dgm:spPr/>
    </dgm:pt>
    <dgm:pt modelId="{0F289D81-F134-457B-8746-7DCE1F5AB0DE}" type="pres">
      <dgm:prSet presAssocID="{D09D6446-F497-4FC7-AB9F-2F9C48B7FD34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298F006-BB36-4B39-8EE5-95BF46F294D2}" type="presOf" srcId="{D09D6446-F497-4FC7-AB9F-2F9C48B7FD34}" destId="{0F289D81-F134-457B-8746-7DCE1F5AB0DE}" srcOrd="0" destOrd="0" presId="urn:microsoft.com/office/officeart/2005/8/layout/lProcess2"/>
    <dgm:cxn modelId="{18097014-3CCB-4104-81E5-38B6E5D31342}" type="presOf" srcId="{D63542A5-A98A-4D01-948A-7E6DA30497B9}" destId="{E4FF4413-8323-44D1-94F8-0E4FACCF9366}" srcOrd="0" destOrd="0" presId="urn:microsoft.com/office/officeart/2005/8/layout/lProcess2"/>
    <dgm:cxn modelId="{E520D921-1AB7-493A-A334-B38BD6643F75}" type="presOf" srcId="{1AD03838-3A26-4F66-A2DE-9C7702CD92E6}" destId="{691420AA-C44F-4A67-8729-BD7EC48A42A2}" srcOrd="1" destOrd="0" presId="urn:microsoft.com/office/officeart/2005/8/layout/lProcess2"/>
    <dgm:cxn modelId="{4112E822-63D0-4781-B77A-628B896DA2E9}" type="presOf" srcId="{CCA56E75-AFED-4861-B052-25D1389A3454}" destId="{01EBD5FD-C28A-47B5-B60A-C443D1F601B0}" srcOrd="0" destOrd="0" presId="urn:microsoft.com/office/officeart/2005/8/layout/lProcess2"/>
    <dgm:cxn modelId="{4BF72F32-A086-487C-8786-2826DACB2F49}" type="presOf" srcId="{70BFD820-5B4B-460A-A074-031C1A0205CD}" destId="{BF264C09-C28B-4282-AB79-D0C50BED2BF7}" srcOrd="0" destOrd="0" presId="urn:microsoft.com/office/officeart/2005/8/layout/lProcess2"/>
    <dgm:cxn modelId="{74F63A36-D183-4D2A-995F-DC7B5AE8AB54}" srcId="{1AD03838-3A26-4F66-A2DE-9C7702CD92E6}" destId="{D63542A5-A98A-4D01-948A-7E6DA30497B9}" srcOrd="1" destOrd="0" parTransId="{CFC3FAA2-5AE1-42F9-A5CD-1597C4E3E982}" sibTransId="{2A92288E-7851-4394-9F8D-E1E7C401EAEB}"/>
    <dgm:cxn modelId="{67DFA14D-EC33-4A17-8720-4C26D6AF8D01}" srcId="{1AD03838-3A26-4F66-A2DE-9C7702CD92E6}" destId="{A8B199B9-2D84-48B6-B489-69DD60BE32E8}" srcOrd="3" destOrd="0" parTransId="{08AE3B71-009F-4ECC-BEA7-C818BCAACC3F}" sibTransId="{737C7943-B6F4-4391-87B2-6C2BC2D0ABB7}"/>
    <dgm:cxn modelId="{6B8C7C70-74EB-4008-8D62-FEE79E9AE6EF}" srcId="{CCA56E75-AFED-4861-B052-25D1389A3454}" destId="{1AD03838-3A26-4F66-A2DE-9C7702CD92E6}" srcOrd="0" destOrd="0" parTransId="{8ECC694F-7B19-4375-92C4-CBE75F74359E}" sibTransId="{68659AC0-7FD0-4E29-96FA-61A9592F961F}"/>
    <dgm:cxn modelId="{9E14B451-94E5-45F0-9C99-24794F767A8F}" type="presOf" srcId="{A8B199B9-2D84-48B6-B489-69DD60BE32E8}" destId="{6D952A65-D26C-49D9-8150-CC5D78D3A5AA}" srcOrd="0" destOrd="0" presId="urn:microsoft.com/office/officeart/2005/8/layout/lProcess2"/>
    <dgm:cxn modelId="{AEB29ABC-0DCC-4F61-B731-2D716941A838}" srcId="{1AD03838-3A26-4F66-A2DE-9C7702CD92E6}" destId="{70BFD820-5B4B-460A-A074-031C1A0205CD}" srcOrd="2" destOrd="0" parTransId="{3D507B38-131D-4CD3-88E2-6F9CF1B5871C}" sibTransId="{95E305B4-7B8A-496C-9444-FBF5E8B506BD}"/>
    <dgm:cxn modelId="{B9E56DD0-CA1C-4E62-99CC-86D512325263}" srcId="{1AD03838-3A26-4F66-A2DE-9C7702CD92E6}" destId="{D09D6446-F497-4FC7-AB9F-2F9C48B7FD34}" srcOrd="4" destOrd="0" parTransId="{D86985D3-6950-4A89-A6B1-028C78354A8C}" sibTransId="{81B7FB7A-19B8-443C-A03E-129846195B10}"/>
    <dgm:cxn modelId="{1A009EDC-6AA7-4E23-867D-8B67224A8EB9}" type="presOf" srcId="{946D77F6-8F0F-4ED5-8BE3-62948D88095F}" destId="{DC6025BA-74B9-4CB6-8A9E-217675A8CCC8}" srcOrd="0" destOrd="0" presId="urn:microsoft.com/office/officeart/2005/8/layout/lProcess2"/>
    <dgm:cxn modelId="{A99DF0E1-1053-48D4-B480-10BD2FC387D1}" type="presOf" srcId="{1AD03838-3A26-4F66-A2DE-9C7702CD92E6}" destId="{A09D5A26-EB57-45D9-BD13-74E4153677C3}" srcOrd="0" destOrd="0" presId="urn:microsoft.com/office/officeart/2005/8/layout/lProcess2"/>
    <dgm:cxn modelId="{443235E7-B569-4260-877D-FDB28B9F0F95}" srcId="{1AD03838-3A26-4F66-A2DE-9C7702CD92E6}" destId="{946D77F6-8F0F-4ED5-8BE3-62948D88095F}" srcOrd="0" destOrd="0" parTransId="{910C7C3C-1A33-4FE0-B4E3-1915FA165479}" sibTransId="{91949D2C-32F1-4AE9-9588-B5781391EB4B}"/>
    <dgm:cxn modelId="{9200ED22-1A6C-44C8-8E8C-357A29FEDBD1}" type="presParOf" srcId="{01EBD5FD-C28A-47B5-B60A-C443D1F601B0}" destId="{16BAB741-A8CC-477C-B546-7B9CF189A7D1}" srcOrd="0" destOrd="0" presId="urn:microsoft.com/office/officeart/2005/8/layout/lProcess2"/>
    <dgm:cxn modelId="{7E3FA3D0-A098-4564-857C-6AF838063BD2}" type="presParOf" srcId="{16BAB741-A8CC-477C-B546-7B9CF189A7D1}" destId="{A09D5A26-EB57-45D9-BD13-74E4153677C3}" srcOrd="0" destOrd="0" presId="urn:microsoft.com/office/officeart/2005/8/layout/lProcess2"/>
    <dgm:cxn modelId="{7C2DB9FF-D9CD-49A9-A49C-FE33D8188153}" type="presParOf" srcId="{16BAB741-A8CC-477C-B546-7B9CF189A7D1}" destId="{691420AA-C44F-4A67-8729-BD7EC48A42A2}" srcOrd="1" destOrd="0" presId="urn:microsoft.com/office/officeart/2005/8/layout/lProcess2"/>
    <dgm:cxn modelId="{830EE7EE-0A4C-4949-8BFD-8BCA8EAFA1EB}" type="presParOf" srcId="{16BAB741-A8CC-477C-B546-7B9CF189A7D1}" destId="{B5299E59-8B51-4A19-A7E2-64466A24CB42}" srcOrd="2" destOrd="0" presId="urn:microsoft.com/office/officeart/2005/8/layout/lProcess2"/>
    <dgm:cxn modelId="{49057EFD-CDBB-49FD-8D53-E77A527F9996}" type="presParOf" srcId="{B5299E59-8B51-4A19-A7E2-64466A24CB42}" destId="{72E28950-A3AF-4144-A4AC-93F25C62D85D}" srcOrd="0" destOrd="0" presId="urn:microsoft.com/office/officeart/2005/8/layout/lProcess2"/>
    <dgm:cxn modelId="{7FA3C8FC-1A6A-4BE4-848F-31BF0CB58CCF}" type="presParOf" srcId="{72E28950-A3AF-4144-A4AC-93F25C62D85D}" destId="{DC6025BA-74B9-4CB6-8A9E-217675A8CCC8}" srcOrd="0" destOrd="0" presId="urn:microsoft.com/office/officeart/2005/8/layout/lProcess2"/>
    <dgm:cxn modelId="{CB8B6201-D204-4890-9848-D3B3AC010A1C}" type="presParOf" srcId="{72E28950-A3AF-4144-A4AC-93F25C62D85D}" destId="{D01E6D07-9D28-4320-8CB5-F617D9F6650F}" srcOrd="1" destOrd="0" presId="urn:microsoft.com/office/officeart/2005/8/layout/lProcess2"/>
    <dgm:cxn modelId="{0B4900CF-03EB-446B-BAA1-FDBEF79F6438}" type="presParOf" srcId="{72E28950-A3AF-4144-A4AC-93F25C62D85D}" destId="{E4FF4413-8323-44D1-94F8-0E4FACCF9366}" srcOrd="2" destOrd="0" presId="urn:microsoft.com/office/officeart/2005/8/layout/lProcess2"/>
    <dgm:cxn modelId="{84A38DA0-1D8F-434F-8357-18A8B16C8BF4}" type="presParOf" srcId="{72E28950-A3AF-4144-A4AC-93F25C62D85D}" destId="{D87250CB-E216-4CDC-8CA1-AD0E28DDE9BC}" srcOrd="3" destOrd="0" presId="urn:microsoft.com/office/officeart/2005/8/layout/lProcess2"/>
    <dgm:cxn modelId="{0C55E619-E82D-48CF-B52B-4FBB0C618E05}" type="presParOf" srcId="{72E28950-A3AF-4144-A4AC-93F25C62D85D}" destId="{BF264C09-C28B-4282-AB79-D0C50BED2BF7}" srcOrd="4" destOrd="0" presId="urn:microsoft.com/office/officeart/2005/8/layout/lProcess2"/>
    <dgm:cxn modelId="{4DEDDFE6-3E62-4272-AAF8-97B7FE14ACDE}" type="presParOf" srcId="{72E28950-A3AF-4144-A4AC-93F25C62D85D}" destId="{340E8C1E-8BA3-476A-ACD1-702B968E7410}" srcOrd="5" destOrd="0" presId="urn:microsoft.com/office/officeart/2005/8/layout/lProcess2"/>
    <dgm:cxn modelId="{88698672-1375-4A8D-BDDC-33D440B2EF4C}" type="presParOf" srcId="{72E28950-A3AF-4144-A4AC-93F25C62D85D}" destId="{6D952A65-D26C-49D9-8150-CC5D78D3A5AA}" srcOrd="6" destOrd="0" presId="urn:microsoft.com/office/officeart/2005/8/layout/lProcess2"/>
    <dgm:cxn modelId="{924798C8-ECA4-49F6-AD92-AB91B78906E8}" type="presParOf" srcId="{72E28950-A3AF-4144-A4AC-93F25C62D85D}" destId="{91C16D4F-8126-4181-8F38-0F418FC10950}" srcOrd="7" destOrd="0" presId="urn:microsoft.com/office/officeart/2005/8/layout/lProcess2"/>
    <dgm:cxn modelId="{24B1489D-B9F2-4B23-B945-8C23D3CF095D}" type="presParOf" srcId="{72E28950-A3AF-4144-A4AC-93F25C62D85D}" destId="{0F289D81-F134-457B-8746-7DCE1F5AB0DE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82098-D83A-46BA-8B24-1BD7A9B7514D}">
      <dsp:nvSpPr>
        <dsp:cNvPr id="0" name=""/>
        <dsp:cNvSpPr/>
      </dsp:nvSpPr>
      <dsp:spPr>
        <a:xfrm>
          <a:off x="587726" y="0"/>
          <a:ext cx="6961500" cy="36244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77290-2491-4723-B1BC-4309B9949A50}">
      <dsp:nvSpPr>
        <dsp:cNvPr id="0" name=""/>
        <dsp:cNvSpPr/>
      </dsp:nvSpPr>
      <dsp:spPr>
        <a:xfrm>
          <a:off x="2073948" y="1135984"/>
          <a:ext cx="1159616" cy="14497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>
              <a:latin typeface="Calibri" panose="020F0502020204030204" pitchFamily="34" charset="0"/>
            </a:rPr>
            <a:t>Exploratory Analysis</a:t>
          </a:r>
        </a:p>
      </dsp:txBody>
      <dsp:txXfrm>
        <a:off x="2130556" y="1192592"/>
        <a:ext cx="1046400" cy="1336576"/>
      </dsp:txXfrm>
    </dsp:sp>
    <dsp:sp modelId="{7238F2FB-A84F-44FE-88B0-BDC491CE1FE9}">
      <dsp:nvSpPr>
        <dsp:cNvPr id="0" name=""/>
        <dsp:cNvSpPr/>
      </dsp:nvSpPr>
      <dsp:spPr>
        <a:xfrm>
          <a:off x="631103" y="1100928"/>
          <a:ext cx="1021523" cy="14497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>
              <a:latin typeface="Calibri" panose="020F0502020204030204" pitchFamily="34" charset="0"/>
            </a:rPr>
            <a:t>Data Preparation</a:t>
          </a:r>
        </a:p>
      </dsp:txBody>
      <dsp:txXfrm>
        <a:off x="680970" y="1150795"/>
        <a:ext cx="921789" cy="1350058"/>
      </dsp:txXfrm>
    </dsp:sp>
    <dsp:sp modelId="{8B2D67A4-7A9C-4809-9968-CD7491152E7C}">
      <dsp:nvSpPr>
        <dsp:cNvPr id="0" name=""/>
        <dsp:cNvSpPr/>
      </dsp:nvSpPr>
      <dsp:spPr>
        <a:xfrm>
          <a:off x="6385536" y="1106162"/>
          <a:ext cx="938591" cy="14497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 dirty="0">
              <a:latin typeface="Calibri" panose="020F0502020204030204" pitchFamily="34" charset="0"/>
            </a:rPr>
            <a:t>Model Comparison</a:t>
          </a:r>
        </a:p>
      </dsp:txBody>
      <dsp:txXfrm>
        <a:off x="6431354" y="1151980"/>
        <a:ext cx="846955" cy="1358156"/>
      </dsp:txXfrm>
    </dsp:sp>
    <dsp:sp modelId="{9F26543D-4966-409F-B83C-320BD112EAD0}">
      <dsp:nvSpPr>
        <dsp:cNvPr id="0" name=""/>
        <dsp:cNvSpPr/>
      </dsp:nvSpPr>
      <dsp:spPr>
        <a:xfrm>
          <a:off x="3640719" y="1565014"/>
          <a:ext cx="1199241" cy="650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Data Representation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baseline="0" dirty="0"/>
        </a:p>
      </dsp:txBody>
      <dsp:txXfrm>
        <a:off x="3672454" y="1596749"/>
        <a:ext cx="1135771" cy="586631"/>
      </dsp:txXfrm>
    </dsp:sp>
    <dsp:sp modelId="{3B53ACD1-951E-4BD3-B9C7-28C5B18618E2}">
      <dsp:nvSpPr>
        <dsp:cNvPr id="0" name=""/>
        <dsp:cNvSpPr/>
      </dsp:nvSpPr>
      <dsp:spPr>
        <a:xfrm>
          <a:off x="5176297" y="1114005"/>
          <a:ext cx="934044" cy="14497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Model</a:t>
          </a:r>
          <a:r>
            <a:rPr lang="en-US" sz="1200" kern="1200" baseline="0" dirty="0"/>
            <a:t> </a:t>
          </a:r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Fitting</a:t>
          </a:r>
        </a:p>
      </dsp:txBody>
      <dsp:txXfrm>
        <a:off x="5221893" y="1159601"/>
        <a:ext cx="842852" cy="1358600"/>
      </dsp:txXfrm>
    </dsp:sp>
    <dsp:sp modelId="{EDCDB246-B4D9-46BA-9800-D277C85A5C67}">
      <dsp:nvSpPr>
        <dsp:cNvPr id="0" name=""/>
        <dsp:cNvSpPr/>
      </dsp:nvSpPr>
      <dsp:spPr>
        <a:xfrm>
          <a:off x="3626457" y="2370757"/>
          <a:ext cx="1207540" cy="656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Semantic Analysis</a:t>
          </a:r>
        </a:p>
      </dsp:txBody>
      <dsp:txXfrm>
        <a:off x="3658510" y="2402810"/>
        <a:ext cx="1143434" cy="592504"/>
      </dsp:txXfrm>
    </dsp:sp>
    <dsp:sp modelId="{06C3D97A-9083-494E-880D-09214F3E2548}">
      <dsp:nvSpPr>
        <dsp:cNvPr id="0" name=""/>
        <dsp:cNvSpPr/>
      </dsp:nvSpPr>
      <dsp:spPr>
        <a:xfrm>
          <a:off x="3640502" y="674363"/>
          <a:ext cx="1141091" cy="6847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baseline="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Sentiment Analysis</a:t>
          </a:r>
        </a:p>
      </dsp:txBody>
      <dsp:txXfrm>
        <a:off x="3673927" y="707788"/>
        <a:ext cx="1074241" cy="617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D5B9D-325B-440A-9D66-3C1520202F46}">
      <dsp:nvSpPr>
        <dsp:cNvPr id="0" name=""/>
        <dsp:cNvSpPr/>
      </dsp:nvSpPr>
      <dsp:spPr>
        <a:xfrm>
          <a:off x="0" y="0"/>
          <a:ext cx="2998949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Preparation</a:t>
          </a:r>
        </a:p>
      </dsp:txBody>
      <dsp:txXfrm>
        <a:off x="0" y="0"/>
        <a:ext cx="2998949" cy="1219200"/>
      </dsp:txXfrm>
    </dsp:sp>
    <dsp:sp modelId="{10E0B2E8-DAA2-4471-A489-494CB620802E}">
      <dsp:nvSpPr>
        <dsp:cNvPr id="0" name=""/>
        <dsp:cNvSpPr/>
      </dsp:nvSpPr>
      <dsp:spPr>
        <a:xfrm>
          <a:off x="299894" y="1219547"/>
          <a:ext cx="2399160" cy="79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Corpus Generation</a:t>
          </a:r>
        </a:p>
      </dsp:txBody>
      <dsp:txXfrm>
        <a:off x="323279" y="1242932"/>
        <a:ext cx="2352390" cy="751643"/>
      </dsp:txXfrm>
    </dsp:sp>
    <dsp:sp modelId="{C46B9986-2161-4A7C-9660-186F0703B1D4}">
      <dsp:nvSpPr>
        <dsp:cNvPr id="0" name=""/>
        <dsp:cNvSpPr/>
      </dsp:nvSpPr>
      <dsp:spPr>
        <a:xfrm>
          <a:off x="299894" y="2140793"/>
          <a:ext cx="2399160" cy="79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Stop Word Removal</a:t>
          </a:r>
        </a:p>
      </dsp:txBody>
      <dsp:txXfrm>
        <a:off x="323279" y="2164178"/>
        <a:ext cx="2352390" cy="751643"/>
      </dsp:txXfrm>
    </dsp:sp>
    <dsp:sp modelId="{A8643EC0-3173-45F2-B748-275C2648B3A0}">
      <dsp:nvSpPr>
        <dsp:cNvPr id="0" name=""/>
        <dsp:cNvSpPr/>
      </dsp:nvSpPr>
      <dsp:spPr>
        <a:xfrm>
          <a:off x="285188" y="3047639"/>
          <a:ext cx="2399160" cy="79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Word Stemming</a:t>
          </a:r>
        </a:p>
      </dsp:txBody>
      <dsp:txXfrm>
        <a:off x="308573" y="3071024"/>
        <a:ext cx="2352390" cy="751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D5A26-EB57-45D9-BD13-74E4153677C3}">
      <dsp:nvSpPr>
        <dsp:cNvPr id="0" name=""/>
        <dsp:cNvSpPr/>
      </dsp:nvSpPr>
      <dsp:spPr>
        <a:xfrm>
          <a:off x="0" y="0"/>
          <a:ext cx="2933699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Calibri" panose="020F0502020204030204" pitchFamily="34" charset="0"/>
            </a:rPr>
            <a:t>Data Representation</a:t>
          </a:r>
        </a:p>
      </dsp:txBody>
      <dsp:txXfrm>
        <a:off x="0" y="0"/>
        <a:ext cx="2933699" cy="1219200"/>
      </dsp:txXfrm>
    </dsp:sp>
    <dsp:sp modelId="{DC6025BA-74B9-4CB6-8A9E-217675A8CCC8}">
      <dsp:nvSpPr>
        <dsp:cNvPr id="0" name=""/>
        <dsp:cNvSpPr/>
      </dsp:nvSpPr>
      <dsp:spPr>
        <a:xfrm>
          <a:off x="293369" y="1219968"/>
          <a:ext cx="2346959" cy="470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tfidf, ngram = 1</a:t>
          </a:r>
        </a:p>
      </dsp:txBody>
      <dsp:txXfrm>
        <a:off x="307139" y="1233738"/>
        <a:ext cx="2319419" cy="442608"/>
      </dsp:txXfrm>
    </dsp:sp>
    <dsp:sp modelId="{E4FF4413-8323-44D1-94F8-0E4FACCF9366}">
      <dsp:nvSpPr>
        <dsp:cNvPr id="0" name=""/>
        <dsp:cNvSpPr/>
      </dsp:nvSpPr>
      <dsp:spPr>
        <a:xfrm>
          <a:off x="300575" y="1769647"/>
          <a:ext cx="2346959" cy="470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tfidf, ngram = 2</a:t>
          </a:r>
        </a:p>
      </dsp:txBody>
      <dsp:txXfrm>
        <a:off x="314345" y="1783417"/>
        <a:ext cx="2319419" cy="442608"/>
      </dsp:txXfrm>
    </dsp:sp>
    <dsp:sp modelId="{BF264C09-C28B-4282-AB79-D0C50BED2BF7}">
      <dsp:nvSpPr>
        <dsp:cNvPr id="0" name=""/>
        <dsp:cNvSpPr/>
      </dsp:nvSpPr>
      <dsp:spPr>
        <a:xfrm>
          <a:off x="293369" y="2304925"/>
          <a:ext cx="2346959" cy="470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POS, tfidf, ngram = 1</a:t>
          </a:r>
        </a:p>
      </dsp:txBody>
      <dsp:txXfrm>
        <a:off x="307139" y="2318695"/>
        <a:ext cx="2319419" cy="442608"/>
      </dsp:txXfrm>
    </dsp:sp>
    <dsp:sp modelId="{6D952A65-D26C-49D9-8150-CC5D78D3A5AA}">
      <dsp:nvSpPr>
        <dsp:cNvPr id="0" name=""/>
        <dsp:cNvSpPr/>
      </dsp:nvSpPr>
      <dsp:spPr>
        <a:xfrm>
          <a:off x="293369" y="2847404"/>
          <a:ext cx="2346959" cy="470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POS, tfidf, ngram = 2</a:t>
          </a:r>
        </a:p>
      </dsp:txBody>
      <dsp:txXfrm>
        <a:off x="307139" y="2861174"/>
        <a:ext cx="2319419" cy="442608"/>
      </dsp:txXfrm>
    </dsp:sp>
    <dsp:sp modelId="{0F289D81-F134-457B-8746-7DCE1F5AB0DE}">
      <dsp:nvSpPr>
        <dsp:cNvPr id="0" name=""/>
        <dsp:cNvSpPr/>
      </dsp:nvSpPr>
      <dsp:spPr>
        <a:xfrm>
          <a:off x="293369" y="3389883"/>
          <a:ext cx="2346959" cy="4701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 panose="020F0502020204030204" pitchFamily="34" charset="0"/>
              <a:ea typeface="DejaVu Sans"/>
              <a:cs typeface="DejaVu Sans"/>
            </a:rPr>
            <a:t>BOW, tfidf, ngram = 1,2, Weighted Sentiments</a:t>
          </a:r>
        </a:p>
      </dsp:txBody>
      <dsp:txXfrm>
        <a:off x="307139" y="3403653"/>
        <a:ext cx="2319419" cy="442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SG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SG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SG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992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13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13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09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9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708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041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871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534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097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45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2949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951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5670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8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513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178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SG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974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11760" y="2151000"/>
            <a:ext cx="8520120" cy="390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SG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SG" sz="13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/>
          <p:nvPr/>
        </p:nvPicPr>
        <p:blipFill>
          <a:blip r:embed="rId15"/>
          <a:stretch/>
        </p:blipFill>
        <p:spPr>
          <a:xfrm>
            <a:off x="0" y="0"/>
            <a:ext cx="9141120" cy="5141880"/>
          </a:xfrm>
          <a:prstGeom prst="rect">
            <a:avLst/>
          </a:prstGeom>
          <a:ln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971800" y="1473120"/>
            <a:ext cx="5397840" cy="1815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en-SG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6699240" y="4402800"/>
            <a:ext cx="1199880" cy="28296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SG" sz="7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"/>
              </a:rPr>
              <a:t>4/15/17</a:t>
            </a:r>
            <a:endParaRPr lang="en-SG" sz="7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2971800" y="4402800"/>
            <a:ext cx="3670200" cy="282960"/>
          </a:xfrm>
          <a:prstGeom prst="rect">
            <a:avLst/>
          </a:prstGeom>
        </p:spPr>
        <p:txBody>
          <a:bodyPr anchor="ctr"/>
          <a:lstStyle/>
          <a:p>
            <a:endParaRPr lang="en-SG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7956720" y="4402800"/>
            <a:ext cx="412920" cy="28296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E1359AB-0E89-4101-9219-C3244B8F552A}" type="slidenum">
              <a:rPr lang="en-SG" sz="1000" b="0" strike="noStrike" spc="-1">
                <a:solidFill>
                  <a:srgbClr val="18276C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"/>
              </a:rPr>
              <a:t>‹#›</a:t>
            </a:fld>
            <a:endParaRPr lang="en-SG" sz="7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SG" sz="13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SG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SG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SG" sz="9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SG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SG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SG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85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7356240" y="5066280"/>
            <a:ext cx="893160" cy="7668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8250480" y="5066280"/>
            <a:ext cx="893160" cy="7668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0" y="5066280"/>
            <a:ext cx="893160" cy="76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893880" y="5066280"/>
            <a:ext cx="6462360" cy="7668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SG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SG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SG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SG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SG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SG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SG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SG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SG" sz="7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"/>
              </a:rPr>
              <a:t>4/15/17</a:t>
            </a:r>
            <a:endParaRPr lang="en-SG" sz="7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SG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algn="r">
              <a:lnSpc>
                <a:spcPct val="100000"/>
              </a:lnSpc>
            </a:pPr>
            <a:fld id="{CE1359AB-0E89-4101-9219-C3244B8F552A}" type="slidenum">
              <a:rPr lang="en-SG" sz="1000" b="0" strike="noStrike" spc="-1" smtClean="0">
                <a:solidFill>
                  <a:srgbClr val="18276C"/>
                </a:solidFill>
                <a:uFill>
                  <a:solidFill>
                    <a:srgbClr val="FFFFFF"/>
                  </a:solidFill>
                </a:uFill>
                <a:latin typeface="Calibri"/>
                <a:ea typeface="Arial"/>
              </a:rPr>
              <a:t>‹#›</a:t>
            </a:fld>
            <a:endParaRPr lang="en-SG" sz="75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1501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4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127080" y="3168360"/>
            <a:ext cx="2094840" cy="12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SG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Group 2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SG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ISSS610: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SG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Applied Machine Learning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6308280" y="3486600"/>
            <a:ext cx="2619720" cy="14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SG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lang="en-SG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smit Adgaonkar       </a:t>
            </a:r>
            <a:r>
              <a:rPr lang="en-SG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lang="en-SG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rijesh Gupta</a:t>
            </a:r>
            <a:endParaRPr lang="en-SG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SG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lang="en-SG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larence Tan Yan Zhi</a:t>
            </a:r>
            <a:endParaRPr lang="en-SG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SG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lang="en-SG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ebasish Behera</a:t>
            </a:r>
            <a:endParaRPr lang="en-SG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SG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lang="en-SG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ric Prabowo Cundomanik</a:t>
            </a:r>
            <a:endParaRPr lang="en-SG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SG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lang="en-SG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ranky Eddy</a:t>
            </a:r>
            <a:endParaRPr lang="en-SG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 rot="16200000" flipH="1">
            <a:off x="3775320" y="63000"/>
            <a:ext cx="1510560" cy="1362960"/>
          </a:xfrm>
          <a:prstGeom prst="flowChartOnlineStorage">
            <a:avLst/>
          </a:prstGeom>
          <a:solidFill>
            <a:srgbClr val="0B5394"/>
          </a:solidFill>
          <a:ln w="9360">
            <a:solidFill>
              <a:srgbClr val="1C458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4"/>
          <p:cNvSpPr/>
          <p:nvPr/>
        </p:nvSpPr>
        <p:spPr>
          <a:xfrm>
            <a:off x="3813840" y="0"/>
            <a:ext cx="1371960" cy="139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endParaRPr lang="en-SG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SG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News-To-Market </a:t>
            </a:r>
            <a:endParaRPr lang="en-SG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3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320760" y="-1872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SG" sz="2800" b="0" strike="noStrike" cap="all" spc="-1" dirty="0">
                <a:uFill>
                  <a:solidFill>
                    <a:srgbClr val="FFFFFF"/>
                  </a:solidFill>
                </a:uFill>
                <a:latin typeface="Calibri Light"/>
              </a:rPr>
              <a:t>Word Count</a:t>
            </a:r>
            <a:endParaRPr lang="en-SG" sz="14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Picture 5"/>
          <p:cNvPicPr/>
          <p:nvPr/>
        </p:nvPicPr>
        <p:blipFill>
          <a:blip r:embed="rId2"/>
          <a:stretch/>
        </p:blipFill>
        <p:spPr>
          <a:xfrm>
            <a:off x="689760" y="738000"/>
            <a:ext cx="3623040" cy="2833200"/>
          </a:xfrm>
          <a:prstGeom prst="rect">
            <a:avLst/>
          </a:prstGeom>
          <a:ln w="12600">
            <a:solidFill>
              <a:srgbClr val="FFFFFF"/>
            </a:solidFill>
            <a:round/>
          </a:ln>
        </p:spPr>
      </p:pic>
      <p:pic>
        <p:nvPicPr>
          <p:cNvPr id="283" name="Picture 7"/>
          <p:cNvPicPr/>
          <p:nvPr/>
        </p:nvPicPr>
        <p:blipFill>
          <a:blip r:embed="rId3"/>
          <a:stretch/>
        </p:blipFill>
        <p:spPr>
          <a:xfrm>
            <a:off x="5012640" y="738000"/>
            <a:ext cx="3317400" cy="2875680"/>
          </a:xfrm>
          <a:prstGeom prst="rect">
            <a:avLst/>
          </a:prstGeom>
          <a:ln w="12600">
            <a:solidFill>
              <a:srgbClr val="FFFFFF"/>
            </a:solidFill>
            <a:round/>
          </a:ln>
        </p:spPr>
      </p:pic>
      <p:sp>
        <p:nvSpPr>
          <p:cNvPr id="284" name="CustomShape 2"/>
          <p:cNvSpPr/>
          <p:nvPr/>
        </p:nvSpPr>
        <p:spPr>
          <a:xfrm>
            <a:off x="502920" y="3496320"/>
            <a:ext cx="7826760" cy="136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r>
              <a:rPr lang="en-SG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400" b="1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Average word count is </a:t>
            </a:r>
            <a:r>
              <a:rPr lang="en-SG" sz="1400" b="1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centered</a:t>
            </a:r>
            <a:r>
              <a:rPr lang="en-SG" sz="1400" b="1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around 300</a:t>
            </a:r>
            <a:endParaRPr lang="en-SG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400" b="1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Label = 1 seems slightly right skewed</a:t>
            </a:r>
            <a:endParaRPr lang="en-SG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400" b="1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Distribution of word count is close to normal distribution</a:t>
            </a:r>
            <a:endParaRPr lang="en-SG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5363280" y="3978720"/>
            <a:ext cx="29667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SG" sz="1400" b="1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More variation of the word counts can be seen for label = 1</a:t>
            </a:r>
            <a:endParaRPr lang="en-SG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689760" y="304200"/>
            <a:ext cx="3126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Word Count Histogram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5107860" y="304200"/>
            <a:ext cx="3126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50000"/>
              </a:lnSpc>
            </a:pP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Word Count Box Plot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  <p:bldP spid="2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332100" y="-15624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SG" sz="24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Distribution of POS Tags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781620" y="332130"/>
            <a:ext cx="948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Market Up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Picture 12"/>
          <p:cNvPicPr/>
          <p:nvPr/>
        </p:nvPicPr>
        <p:blipFill>
          <a:blip r:embed="rId2"/>
          <a:stretch/>
        </p:blipFill>
        <p:spPr>
          <a:xfrm>
            <a:off x="441158" y="738000"/>
            <a:ext cx="3876337" cy="2808180"/>
          </a:xfrm>
          <a:prstGeom prst="rect">
            <a:avLst/>
          </a:prstGeom>
          <a:ln w="12600">
            <a:solidFill>
              <a:srgbClr val="FFFFFF"/>
            </a:solidFill>
            <a:round/>
          </a:ln>
        </p:spPr>
      </p:pic>
      <p:pic>
        <p:nvPicPr>
          <p:cNvPr id="291" name="Picture 4"/>
          <p:cNvPicPr/>
          <p:nvPr/>
        </p:nvPicPr>
        <p:blipFill>
          <a:blip r:embed="rId3"/>
          <a:stretch/>
        </p:blipFill>
        <p:spPr>
          <a:xfrm>
            <a:off x="4736880" y="738000"/>
            <a:ext cx="3843000" cy="2808180"/>
          </a:xfrm>
          <a:prstGeom prst="rect">
            <a:avLst/>
          </a:prstGeom>
          <a:ln w="12600">
            <a:solidFill>
              <a:srgbClr val="FFFFFF"/>
            </a:solidFill>
            <a:round/>
          </a:ln>
        </p:spPr>
      </p:pic>
      <p:sp>
        <p:nvSpPr>
          <p:cNvPr id="292" name="CustomShape 3"/>
          <p:cNvSpPr/>
          <p:nvPr/>
        </p:nvSpPr>
        <p:spPr>
          <a:xfrm>
            <a:off x="7282598" y="332130"/>
            <a:ext cx="14774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Market Down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893880" y="3454920"/>
            <a:ext cx="7686000" cy="122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r>
              <a:rPr lang="en-SG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Similar distribution of POS tags for both labels 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Noun and adjective are the most dominant POS tags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50000"/>
              </a:lnSpc>
            </a:pP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2" grpId="0"/>
      <p:bldP spid="2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-671498" y="289125"/>
            <a:ext cx="4300470" cy="6884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SG" sz="2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Word Cloud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319688" y="855022"/>
            <a:ext cx="2097495" cy="3929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Tf-idf ; n-gram: 1 ; Label = 1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2458538" y="840240"/>
            <a:ext cx="198612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50000"/>
              </a:lnSpc>
            </a:pP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Tf-idf; n-gram:1 ; Label = 0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Picture 1"/>
          <p:cNvPicPr/>
          <p:nvPr/>
        </p:nvPicPr>
        <p:blipFill>
          <a:blip r:embed="rId2"/>
          <a:stretch/>
        </p:blipFill>
        <p:spPr>
          <a:xfrm>
            <a:off x="331815" y="1325520"/>
            <a:ext cx="1986120" cy="2098080"/>
          </a:xfrm>
          <a:prstGeom prst="rect">
            <a:avLst/>
          </a:prstGeom>
          <a:ln>
            <a:noFill/>
          </a:ln>
        </p:spPr>
      </p:pic>
      <p:pic>
        <p:nvPicPr>
          <p:cNvPr id="298" name="Picture 2"/>
          <p:cNvPicPr/>
          <p:nvPr/>
        </p:nvPicPr>
        <p:blipFill>
          <a:blip r:embed="rId3"/>
          <a:stretch/>
        </p:blipFill>
        <p:spPr>
          <a:xfrm>
            <a:off x="2493975" y="1325520"/>
            <a:ext cx="1957320" cy="2098080"/>
          </a:xfrm>
          <a:prstGeom prst="rect">
            <a:avLst/>
          </a:prstGeom>
          <a:ln>
            <a:noFill/>
          </a:ln>
        </p:spPr>
      </p:pic>
      <p:pic>
        <p:nvPicPr>
          <p:cNvPr id="299" name="Picture 6"/>
          <p:cNvPicPr/>
          <p:nvPr/>
        </p:nvPicPr>
        <p:blipFill>
          <a:blip r:embed="rId4"/>
          <a:stretch/>
        </p:blipFill>
        <p:spPr>
          <a:xfrm>
            <a:off x="4653480" y="1333080"/>
            <a:ext cx="1957320" cy="2098080"/>
          </a:xfrm>
          <a:prstGeom prst="rect">
            <a:avLst/>
          </a:prstGeom>
          <a:ln>
            <a:noFill/>
          </a:ln>
        </p:spPr>
      </p:pic>
      <p:sp>
        <p:nvSpPr>
          <p:cNvPr id="300" name="CustomShape 4"/>
          <p:cNvSpPr/>
          <p:nvPr/>
        </p:nvSpPr>
        <p:spPr>
          <a:xfrm>
            <a:off x="4541700" y="791482"/>
            <a:ext cx="21808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r>
              <a:rPr lang="en-SG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Tf-idf; n-gram: 2 ; Label = 1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1" name="Picture 8"/>
          <p:cNvPicPr/>
          <p:nvPr/>
        </p:nvPicPr>
        <p:blipFill>
          <a:blip r:embed="rId5"/>
          <a:stretch/>
        </p:blipFill>
        <p:spPr>
          <a:xfrm>
            <a:off x="6812985" y="1333080"/>
            <a:ext cx="1957320" cy="2098080"/>
          </a:xfrm>
          <a:prstGeom prst="rect">
            <a:avLst/>
          </a:prstGeom>
          <a:ln>
            <a:noFill/>
          </a:ln>
        </p:spPr>
      </p:pic>
      <p:sp>
        <p:nvSpPr>
          <p:cNvPr id="302" name="CustomShape 5"/>
          <p:cNvSpPr/>
          <p:nvPr/>
        </p:nvSpPr>
        <p:spPr>
          <a:xfrm>
            <a:off x="6721905" y="791482"/>
            <a:ext cx="2048400" cy="3721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r>
              <a:rPr lang="en-SG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lang="en-SG" sz="1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Tf-idf; n-gram: 2 ; Label = 0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  <p:bldP spid="296" grpId="0"/>
      <p:bldP spid="300" grpId="0"/>
      <p:bldP spid="3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304920" y="152280"/>
            <a:ext cx="8582040" cy="1213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SG" sz="4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Model Fitting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Picture 4"/>
          <p:cNvPicPr/>
          <p:nvPr/>
        </p:nvPicPr>
        <p:blipFill>
          <a:blip r:embed="rId2"/>
          <a:stretch/>
        </p:blipFill>
        <p:spPr>
          <a:xfrm>
            <a:off x="3619500" y="1895475"/>
            <a:ext cx="1600725" cy="161455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5"/>
          <p:cNvPicPr/>
          <p:nvPr/>
        </p:nvPicPr>
        <p:blipFill>
          <a:blip r:embed="rId2"/>
          <a:stretch/>
        </p:blipFill>
        <p:spPr>
          <a:xfrm>
            <a:off x="0" y="-7200"/>
            <a:ext cx="9143640" cy="5157360"/>
          </a:xfrm>
          <a:prstGeom prst="rect">
            <a:avLst/>
          </a:prstGeom>
          <a:ln>
            <a:noFill/>
          </a:ln>
        </p:spPr>
      </p:pic>
      <p:sp>
        <p:nvSpPr>
          <p:cNvPr id="307" name="TextShape 1"/>
          <p:cNvSpPr txBox="1"/>
          <p:nvPr/>
        </p:nvSpPr>
        <p:spPr>
          <a:xfrm>
            <a:off x="332280" y="1746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SG" sz="24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Models</a:t>
            </a:r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332280" y="595440"/>
            <a:ext cx="6328440" cy="369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r>
              <a:rPr lang="en-SG" sz="1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en-SG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Linear Model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en-SG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KNeighborsClassifier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en-SG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MultinomialNB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en-SG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DecisionTreeClassifier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en-SG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RandomForest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en-SG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AdaBoostClassifier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en-SG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BaggingClassifier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en-SG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GaussianNB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</a:pPr>
            <a:r>
              <a:rPr lang="en-SG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SVC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erformanc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309" y="1935162"/>
            <a:ext cx="2004616" cy="200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284" y="219075"/>
            <a:ext cx="6000750" cy="2228851"/>
          </a:xfrm>
        </p:spPr>
        <p:txBody>
          <a:bodyPr/>
          <a:lstStyle/>
          <a:p>
            <a:r>
              <a:rPr lang="en-SG" b="1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Model Performance</a:t>
            </a:r>
            <a:br>
              <a:rPr lang="en-SG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06747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Table 1"/>
          <p:cNvGraphicFramePr/>
          <p:nvPr>
            <p:extLst>
              <p:ext uri="{D42A27DB-BD31-4B8C-83A1-F6EECF244321}">
                <p14:modId xmlns:p14="http://schemas.microsoft.com/office/powerpoint/2010/main" val="104880716"/>
              </p:ext>
            </p:extLst>
          </p:nvPr>
        </p:nvGraphicFramePr>
        <p:xfrm>
          <a:off x="307620" y="851040"/>
          <a:ext cx="3883320" cy="2762640"/>
        </p:xfrm>
        <a:graphic>
          <a:graphicData uri="http://schemas.openxmlformats.org/drawingml/2006/table">
            <a:tbl>
              <a:tblPr/>
              <a:tblGrid>
                <a:gridCol w="128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Model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Accuracy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Precision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Recall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Logistic Regression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0.710660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Kneighbors</a:t>
                      </a: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Classifier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0.464567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0.507246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0.514706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Decision Tree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0.464567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0.534247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0.513158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0.557143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RandomForest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0.566929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0.678363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0.574257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0.828571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Bagging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0.503937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0.496000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0.563636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0.442857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AdaBoost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0.528926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0.627451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0.457143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GaussianNB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0.496063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0.536232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0.544118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0.528571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MultinomialNB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0.710660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1.000000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10" name="CustomShape 2"/>
          <p:cNvSpPr/>
          <p:nvPr/>
        </p:nvSpPr>
        <p:spPr>
          <a:xfrm>
            <a:off x="702360" y="469440"/>
            <a:ext cx="321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ngram = 1, with </a:t>
            </a:r>
            <a:r>
              <a:rPr lang="en-SG" sz="14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tf-idf</a:t>
            </a: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representation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TextShape 3"/>
          <p:cNvSpPr txBox="1"/>
          <p:nvPr/>
        </p:nvSpPr>
        <p:spPr>
          <a:xfrm>
            <a:off x="239760" y="93600"/>
            <a:ext cx="8357040" cy="784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4909320" y="469440"/>
            <a:ext cx="321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307620" y="4070250"/>
            <a:ext cx="4105080" cy="29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just">
              <a:lnSpc>
                <a:spcPct val="150000"/>
              </a:lnSpc>
            </a:pPr>
            <a:r>
              <a:rPr lang="en-SG" sz="11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RandomForest</a:t>
            </a:r>
            <a:r>
              <a:rPr lang="en-SG" sz="11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has the highest accuracy (0.566929)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Picture 1"/>
          <p:cNvPicPr/>
          <p:nvPr/>
        </p:nvPicPr>
        <p:blipFill>
          <a:blip r:embed="rId2"/>
          <a:stretch/>
        </p:blipFill>
        <p:spPr>
          <a:xfrm>
            <a:off x="4811040" y="851040"/>
            <a:ext cx="3416400" cy="274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  <p:bldP spid="3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Table 1"/>
          <p:cNvGraphicFramePr/>
          <p:nvPr>
            <p:extLst>
              <p:ext uri="{D42A27DB-BD31-4B8C-83A1-F6EECF244321}">
                <p14:modId xmlns:p14="http://schemas.microsoft.com/office/powerpoint/2010/main" val="162934207"/>
              </p:ext>
            </p:extLst>
          </p:nvPr>
        </p:nvGraphicFramePr>
        <p:xfrm>
          <a:off x="307620" y="851040"/>
          <a:ext cx="3883320" cy="2762640"/>
        </p:xfrm>
        <a:graphic>
          <a:graphicData uri="http://schemas.openxmlformats.org/drawingml/2006/table">
            <a:tbl>
              <a:tblPr/>
              <a:tblGrid>
                <a:gridCol w="128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Model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Accuracy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Precision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Recall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LogisticRegression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0.710660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KNeighborsClassifier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0.527559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0.583333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0.567568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DecisionTree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0.543307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0.546875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0.603448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RandomForest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0.480315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0.565789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0.524390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0.614286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BaggingClassifier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0.456693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0.448000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0.509091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AdaBoostClassifier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0.590551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0.711111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0.581818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0.914286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GaussianNB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0.503937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0.588235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0.542169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0.642857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MultinomialNB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0.527559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0.677419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0.543103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0.900000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10" name="CustomShape 2"/>
          <p:cNvSpPr/>
          <p:nvPr/>
        </p:nvSpPr>
        <p:spPr>
          <a:xfrm>
            <a:off x="702360" y="469440"/>
            <a:ext cx="321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ngram = 2, with </a:t>
            </a:r>
            <a:r>
              <a:rPr lang="en-SG" sz="14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tf-idf</a:t>
            </a: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representation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4909320" y="469440"/>
            <a:ext cx="321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307620" y="4070250"/>
            <a:ext cx="4105080" cy="29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just">
              <a:lnSpc>
                <a:spcPct val="150000"/>
              </a:lnSpc>
            </a:pPr>
            <a:r>
              <a:rPr lang="en-SG" sz="11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AdaBoost</a:t>
            </a:r>
            <a:r>
              <a:rPr lang="en-SG" sz="11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has the highest accuracy (0.590551)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2"/>
          <p:cNvPicPr/>
          <p:nvPr/>
        </p:nvPicPr>
        <p:blipFill>
          <a:blip r:embed="rId2"/>
          <a:stretch/>
        </p:blipFill>
        <p:spPr>
          <a:xfrm>
            <a:off x="4811040" y="851040"/>
            <a:ext cx="3416400" cy="2762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39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Table 1"/>
          <p:cNvGraphicFramePr/>
          <p:nvPr>
            <p:extLst>
              <p:ext uri="{D42A27DB-BD31-4B8C-83A1-F6EECF244321}">
                <p14:modId xmlns:p14="http://schemas.microsoft.com/office/powerpoint/2010/main" val="3639358078"/>
              </p:ext>
            </p:extLst>
          </p:nvPr>
        </p:nvGraphicFramePr>
        <p:xfrm>
          <a:off x="307620" y="851040"/>
          <a:ext cx="3883320" cy="2762640"/>
        </p:xfrm>
        <a:graphic>
          <a:graphicData uri="http://schemas.openxmlformats.org/drawingml/2006/table">
            <a:tbl>
              <a:tblPr/>
              <a:tblGrid>
                <a:gridCol w="128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Model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Accuracy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Precision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Recall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Logistic Regression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0.710660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Kneighbors</a:t>
                      </a: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Classifier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0.535433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0.575540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0.579710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0.571429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Decision Tree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0.606299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0.621212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0.661290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0.585714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RandomForest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0.658683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0.567010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0.785714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Bagging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0.543307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0.579710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0.588235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0.571429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AdaBoost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0.566929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0.692737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0.568807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0.885714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GaussianNB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0.535433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0.542636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0.593220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MultinomialNB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0.503937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0.559441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0.547945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0.571429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10" name="CustomShape 2"/>
          <p:cNvSpPr/>
          <p:nvPr/>
        </p:nvSpPr>
        <p:spPr>
          <a:xfrm>
            <a:off x="702360" y="469440"/>
            <a:ext cx="321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ngram = </a:t>
            </a:r>
            <a:r>
              <a:rPr lang="en-SG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with </a:t>
            </a:r>
            <a:r>
              <a:rPr lang="en-SG" sz="14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tf-idf</a:t>
            </a: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representation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4909320" y="469440"/>
            <a:ext cx="321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307620" y="4070250"/>
            <a:ext cx="4105080" cy="29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just">
              <a:lnSpc>
                <a:spcPct val="150000"/>
              </a:lnSpc>
            </a:pPr>
            <a:r>
              <a:rPr lang="en-SG" sz="11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Decision Tree has the highest accuracy (0.606299)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TextShape 3"/>
          <p:cNvSpPr txBox="1"/>
          <p:nvPr/>
        </p:nvSpPr>
        <p:spPr>
          <a:xfrm>
            <a:off x="231420" y="-141405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SG" sz="2400" b="1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Model Performance (USING POS TAGS)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"/>
          <p:cNvPicPr/>
          <p:nvPr/>
        </p:nvPicPr>
        <p:blipFill>
          <a:blip r:embed="rId2"/>
          <a:stretch/>
        </p:blipFill>
        <p:spPr>
          <a:xfrm>
            <a:off x="4811040" y="851040"/>
            <a:ext cx="3416400" cy="2762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7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4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Table 1"/>
          <p:cNvGraphicFramePr/>
          <p:nvPr>
            <p:extLst>
              <p:ext uri="{D42A27DB-BD31-4B8C-83A1-F6EECF244321}">
                <p14:modId xmlns:p14="http://schemas.microsoft.com/office/powerpoint/2010/main" val="240768380"/>
              </p:ext>
            </p:extLst>
          </p:nvPr>
        </p:nvGraphicFramePr>
        <p:xfrm>
          <a:off x="307620" y="851040"/>
          <a:ext cx="3883320" cy="2762640"/>
        </p:xfrm>
        <a:graphic>
          <a:graphicData uri="http://schemas.openxmlformats.org/drawingml/2006/table">
            <a:tbl>
              <a:tblPr/>
              <a:tblGrid>
                <a:gridCol w="128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Model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Accuracy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Precision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Recall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3320" marR="133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LogisticRegression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0.710660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KNeighborsClassifier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0.710660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DecisionTree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0.590551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0.633803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0.625000</a:t>
                      </a:r>
                      <a:endParaRPr lang="en-SG" sz="1800" b="0" strike="noStrike" spc="-1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0.642857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RandomForest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0.543307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0.691489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0.550847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0.928571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BaggingClassifier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0.535433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0.614379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0.566265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0.671429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AdaBoostClassifier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0.559055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0.702128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0.559322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0.942857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GaussianNB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0.496063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0.567568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0.538462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MultinomialNB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920" marR="792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0.589928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0.594203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0.585714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10" name="CustomShape 2"/>
          <p:cNvSpPr/>
          <p:nvPr/>
        </p:nvSpPr>
        <p:spPr>
          <a:xfrm>
            <a:off x="702360" y="469440"/>
            <a:ext cx="321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ngram = </a:t>
            </a:r>
            <a:r>
              <a:rPr lang="en-SG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with </a:t>
            </a:r>
            <a:r>
              <a:rPr lang="en-SG" sz="14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tf-idf</a:t>
            </a:r>
            <a:r>
              <a:rPr lang="en-SG" sz="1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representation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4909320" y="469440"/>
            <a:ext cx="321984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307620" y="3841965"/>
            <a:ext cx="4105080" cy="29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just">
              <a:lnSpc>
                <a:spcPct val="150000"/>
              </a:lnSpc>
            </a:pPr>
            <a:r>
              <a:rPr lang="en-SG" sz="11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Decision Tree has the highest accuracy (0.590551)</a:t>
            </a: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extShape 3"/>
          <p:cNvSpPr txBox="1"/>
          <p:nvPr/>
        </p:nvSpPr>
        <p:spPr>
          <a:xfrm>
            <a:off x="230235" y="-121185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SG" sz="2400" b="1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Model Performance (USING POS TAGS)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620" y="4364010"/>
            <a:ext cx="7410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rgbClr val="FFFF00"/>
                </a:solidFill>
              </a:rPr>
              <a:t>DecisionTree with tfidf and ngram = 1 using POS tags performs best</a:t>
            </a:r>
            <a:endParaRPr lang="en-SG" dirty="0">
              <a:solidFill>
                <a:srgbClr val="FFFF00"/>
              </a:solidFill>
            </a:endParaRPr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4811040" y="851400"/>
            <a:ext cx="3416400" cy="2761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940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4" grpId="0"/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85800" y="718200"/>
            <a:ext cx="7772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SG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Project Scope</a:t>
            </a:r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Shape 122"/>
          <p:cNvPicPr/>
          <p:nvPr/>
        </p:nvPicPr>
        <p:blipFill>
          <a:blip r:embed="rId2"/>
          <a:stretch/>
        </p:blipFill>
        <p:spPr>
          <a:xfrm>
            <a:off x="3565800" y="1878120"/>
            <a:ext cx="2012400" cy="201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5"/>
          <p:cNvSpPr>
            <a:spLocks noGrp="1"/>
          </p:cNvSpPr>
          <p:nvPr>
            <p:ph type="title" idx="4294967295"/>
          </p:nvPr>
        </p:nvSpPr>
        <p:spPr>
          <a:xfrm>
            <a:off x="514350" y="0"/>
            <a:ext cx="5362575" cy="8865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rmAutofit/>
          </a:bodyPr>
          <a:lstStyle/>
          <a:p>
            <a:pPr>
              <a:lnSpc>
                <a:spcPct val="100000"/>
              </a:lnSpc>
            </a:pPr>
            <a:r>
              <a:rPr lang="en-SG" sz="1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Grid Search</a:t>
            </a:r>
            <a:endParaRPr lang="en-SG" sz="16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350" y="653050"/>
            <a:ext cx="7410052" cy="10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Calibri" panose="020F0502020204030204" pitchFamily="34" charset="0"/>
              </a:rPr>
              <a:t>It clearly necessitated the need for tuning the hyper parameters( C, kernel, gamma, </a:t>
            </a:r>
            <a:r>
              <a:rPr lang="en-US" sz="1100" dirty="0" err="1">
                <a:latin typeface="Calibri" panose="020F0502020204030204" pitchFamily="34" charset="0"/>
              </a:rPr>
              <a:t>max_features</a:t>
            </a:r>
            <a:r>
              <a:rPr lang="en-US" sz="1100" dirty="0">
                <a:latin typeface="Calibri" panose="020F0502020204030204" pitchFamily="34" charset="0"/>
              </a:rPr>
              <a:t>, </a:t>
            </a:r>
            <a:r>
              <a:rPr lang="en-US" sz="1100" dirty="0" err="1">
                <a:latin typeface="Calibri" panose="020F0502020204030204" pitchFamily="34" charset="0"/>
              </a:rPr>
              <a:t>max_depth</a:t>
            </a:r>
            <a:r>
              <a:rPr lang="en-US" sz="1100" dirty="0">
                <a:latin typeface="Calibri" panose="020F0502020204030204" pitchFamily="34" charset="0"/>
              </a:rPr>
              <a:t>, </a:t>
            </a:r>
            <a:r>
              <a:rPr lang="en-US" sz="1100" dirty="0" err="1">
                <a:latin typeface="Calibri" panose="020F0502020204030204" pitchFamily="34" charset="0"/>
              </a:rPr>
              <a:t>n_estimators</a:t>
            </a:r>
            <a:r>
              <a:rPr lang="en-US" sz="1100" dirty="0">
                <a:latin typeface="Calibri" panose="020F0502020204030204" pitchFamily="34" charset="0"/>
              </a:rPr>
              <a:t>, </a:t>
            </a:r>
            <a:r>
              <a:rPr lang="en-US" sz="1100" dirty="0" err="1">
                <a:latin typeface="Calibri" panose="020F0502020204030204" pitchFamily="34" charset="0"/>
              </a:rPr>
              <a:t>etc</a:t>
            </a:r>
            <a:r>
              <a:rPr lang="en-US" sz="1100" dirty="0">
                <a:latin typeface="Calibri" panose="020F0502020204030204" pitchFamily="34" charset="0"/>
              </a:rPr>
              <a:t>) on the models we have just seen</a:t>
            </a:r>
          </a:p>
          <a:p>
            <a:pPr>
              <a:lnSpc>
                <a:spcPct val="150000"/>
              </a:lnSpc>
            </a:pPr>
            <a:r>
              <a:rPr lang="en-US" sz="1100" dirty="0" err="1">
                <a:latin typeface="Calibri" panose="020F0502020204030204" pitchFamily="34" charset="0"/>
              </a:rPr>
              <a:t>GridSearchCV</a:t>
            </a:r>
            <a:r>
              <a:rPr lang="en-US" sz="1100" dirty="0">
                <a:latin typeface="Calibri" panose="020F0502020204030204" pitchFamily="34" charset="0"/>
              </a:rPr>
              <a:t> helped optimize and find the best parameters for the classification models.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Calibri" panose="020F0502020204030204" pitchFamily="34" charset="0"/>
              </a:rPr>
              <a:t>With the help of Grid Search, we have come to the standing of best accuracy of 63.5 % for 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4" y="2097301"/>
            <a:ext cx="4796864" cy="275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86" y="3162088"/>
            <a:ext cx="3703763" cy="6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5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304920" y="152280"/>
            <a:ext cx="8582040" cy="1213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SG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Sentiment Analysis</a:t>
            </a:r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Picture 1"/>
          <p:cNvPicPr/>
          <p:nvPr/>
        </p:nvPicPr>
        <p:blipFill>
          <a:blip r:embed="rId2"/>
          <a:stretch/>
        </p:blipFill>
        <p:spPr>
          <a:xfrm>
            <a:off x="2772360" y="1366560"/>
            <a:ext cx="3647160" cy="243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52800" y="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SG" sz="2400" b="1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Exploratory on Sentiment Analysis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491400" y="4016880"/>
            <a:ext cx="4224960" cy="5791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just">
              <a:lnSpc>
                <a:spcPct val="150000"/>
              </a:lnSpc>
            </a:pPr>
            <a:r>
              <a:rPr lang="en-SG" sz="12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Similar distribution of sentiment score for both labels</a:t>
            </a:r>
            <a:endParaRPr lang="en-SG" sz="1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pic>
        <p:nvPicPr>
          <p:cNvPr id="332" name="Picture 3"/>
          <p:cNvPicPr/>
          <p:nvPr/>
        </p:nvPicPr>
        <p:blipFill>
          <a:blip r:embed="rId2"/>
          <a:stretch/>
        </p:blipFill>
        <p:spPr>
          <a:xfrm>
            <a:off x="435280" y="1031306"/>
            <a:ext cx="4224960" cy="2841120"/>
          </a:xfrm>
          <a:prstGeom prst="rect">
            <a:avLst/>
          </a:prstGeom>
          <a:ln w="12600">
            <a:solidFill>
              <a:srgbClr val="FFFFFF"/>
            </a:solidFill>
            <a:round/>
          </a:ln>
        </p:spPr>
      </p:pic>
      <p:pic>
        <p:nvPicPr>
          <p:cNvPr id="333" name="Picture 4"/>
          <p:cNvPicPr/>
          <p:nvPr/>
        </p:nvPicPr>
        <p:blipFill>
          <a:blip r:embed="rId3"/>
          <a:stretch/>
        </p:blipFill>
        <p:spPr>
          <a:xfrm>
            <a:off x="4843393" y="1031306"/>
            <a:ext cx="3755175" cy="2841120"/>
          </a:xfrm>
          <a:prstGeom prst="rect">
            <a:avLst/>
          </a:prstGeom>
          <a:ln w="12600">
            <a:solidFill>
              <a:srgbClr val="FFFFFF"/>
            </a:solidFill>
            <a:round/>
          </a:ln>
        </p:spPr>
      </p:pic>
      <p:sp>
        <p:nvSpPr>
          <p:cNvPr id="334" name="CustomShape 3"/>
          <p:cNvSpPr/>
          <p:nvPr/>
        </p:nvSpPr>
        <p:spPr>
          <a:xfrm>
            <a:off x="491400" y="686160"/>
            <a:ext cx="3126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SG" sz="12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Sentiment Histogram</a:t>
            </a:r>
            <a:endParaRPr lang="en-SG" sz="18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5219536" y="663433"/>
            <a:ext cx="312696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SG" sz="12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Sentiment Boxplot</a:t>
            </a:r>
            <a:endParaRPr lang="en-SG" sz="18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5084115" y="3872426"/>
            <a:ext cx="3574080" cy="84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just">
              <a:lnSpc>
                <a:spcPct val="150000"/>
              </a:lnSpc>
            </a:pPr>
            <a:r>
              <a:rPr lang="en-SG" sz="12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More variation for negative sentiment</a:t>
            </a:r>
            <a:endParaRPr lang="en-SG" sz="12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  <p:bldP spid="334" grpId="0"/>
      <p:bldP spid="335" grpId="0"/>
      <p:bldP spid="3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311760" y="12708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SG" sz="3200" b="1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Sentiment SCORE vs MARKET MOVEMENT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3"/>
          <p:cNvPicPr/>
          <p:nvPr/>
        </p:nvPicPr>
        <p:blipFill>
          <a:blip r:embed="rId2"/>
          <a:stretch/>
        </p:blipFill>
        <p:spPr>
          <a:xfrm>
            <a:off x="663330" y="1292191"/>
            <a:ext cx="4061898" cy="2885557"/>
          </a:xfrm>
          <a:prstGeom prst="rect">
            <a:avLst/>
          </a:prstGeom>
          <a:ln w="12600">
            <a:solidFill>
              <a:srgbClr val="FFFFFF"/>
            </a:solidFill>
            <a:round/>
          </a:ln>
        </p:spPr>
      </p:pic>
      <p:sp>
        <p:nvSpPr>
          <p:cNvPr id="339" name="CustomShape 2"/>
          <p:cNvSpPr/>
          <p:nvPr/>
        </p:nvSpPr>
        <p:spPr>
          <a:xfrm>
            <a:off x="4850295" y="911191"/>
            <a:ext cx="3434040" cy="8998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71360" indent="-171000" algn="just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6313" y="1292191"/>
            <a:ext cx="38755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Average negative sentiment score is decreasing when the market is moving up (label =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Average positive sentiment score  is increasing when the market is moving up (label = 1)</a:t>
            </a:r>
            <a:endParaRPr lang="en-SG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35793" y="622942"/>
            <a:ext cx="28861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SG" sz="14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Using only net sentiment score:</a:t>
            </a:r>
            <a:endParaRPr lang="en-SG" sz="18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239760" y="-14292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SG" sz="2400" b="1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Model Performance</a:t>
            </a:r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42" name="Table 3"/>
          <p:cNvGraphicFramePr/>
          <p:nvPr>
            <p:extLst>
              <p:ext uri="{D42A27DB-BD31-4B8C-83A1-F6EECF244321}">
                <p14:modId xmlns:p14="http://schemas.microsoft.com/office/powerpoint/2010/main" val="1119306336"/>
              </p:ext>
            </p:extLst>
          </p:nvPr>
        </p:nvGraphicFramePr>
        <p:xfrm>
          <a:off x="4713793" y="1154445"/>
          <a:ext cx="3830546" cy="2668395"/>
        </p:xfrm>
        <a:graphic>
          <a:graphicData uri="http://schemas.openxmlformats.org/drawingml/2006/table">
            <a:tbl>
              <a:tblPr/>
              <a:tblGrid>
                <a:gridCol w="100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01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31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Model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Accuracy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F1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Precision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Recall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LogisticRegression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0.710660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0.551181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1.000000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 err="1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KNeighbors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0.574803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0.625000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0.608108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0.642857</a:t>
                      </a:r>
                      <a:endParaRPr lang="en-SG" sz="1800" b="0" strike="noStrike" spc="-1" dirty="0">
                        <a:solidFill>
                          <a:srgbClr val="00B05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DecisionTree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0.535433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0.556391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0.587302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0.528571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RandomForest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0.559055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0.600000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0.600000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Bagging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0.559055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0.594203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0.602941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0.585714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AdaBoost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0.566929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0.699454</a:t>
                      </a:r>
                      <a:endParaRPr lang="en-SG" sz="1800" b="0" strike="noStrike" spc="-1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0.566372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SG" sz="10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0.914286</a:t>
                      </a:r>
                      <a:endParaRPr lang="en-SG" sz="1800" b="0" strike="noStrike" spc="-1" dirty="0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 anchor="ctr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6480">
                      <a:solidFill>
                        <a:srgbClr val="000000"/>
                      </a:solidFill>
                    </a:lnT>
                    <a:lnB w="648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43" name="Picture 4"/>
          <p:cNvPicPr/>
          <p:nvPr/>
        </p:nvPicPr>
        <p:blipFill>
          <a:blip r:embed="rId2"/>
          <a:stretch/>
        </p:blipFill>
        <p:spPr>
          <a:xfrm>
            <a:off x="435793" y="1154445"/>
            <a:ext cx="3616777" cy="2668394"/>
          </a:xfrm>
          <a:prstGeom prst="rect">
            <a:avLst/>
          </a:prstGeom>
          <a:ln>
            <a:noFill/>
          </a:ln>
        </p:spPr>
      </p:pic>
      <p:sp>
        <p:nvSpPr>
          <p:cNvPr id="344" name="CustomShape 4"/>
          <p:cNvSpPr/>
          <p:nvPr/>
        </p:nvSpPr>
        <p:spPr>
          <a:xfrm>
            <a:off x="435793" y="3792704"/>
            <a:ext cx="5739720" cy="84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algn="just">
              <a:lnSpc>
                <a:spcPct val="150000"/>
              </a:lnSpc>
            </a:pPr>
            <a:r>
              <a:rPr lang="en-SG" sz="1200" b="1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Kneighbors</a:t>
            </a:r>
            <a:r>
              <a:rPr lang="en-SG" sz="1200" b="1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Classifier has the highest accuracy (0.5748)</a:t>
            </a:r>
            <a:endParaRPr lang="en-SG" sz="1800" b="0" strike="noStrike" spc="-1" dirty="0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3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2"/>
          <p:cNvPicPr/>
          <p:nvPr/>
        </p:nvPicPr>
        <p:blipFill>
          <a:blip r:embed="rId2"/>
          <a:stretch/>
        </p:blipFill>
        <p:spPr>
          <a:xfrm>
            <a:off x="663810" y="1073990"/>
            <a:ext cx="3284510" cy="2436830"/>
          </a:xfrm>
          <a:prstGeom prst="rect">
            <a:avLst/>
          </a:prstGeom>
          <a:ln>
            <a:noFill/>
          </a:ln>
        </p:spPr>
      </p:pic>
      <p:sp>
        <p:nvSpPr>
          <p:cNvPr id="346" name="TextShape 1"/>
          <p:cNvSpPr txBox="1"/>
          <p:nvPr/>
        </p:nvSpPr>
        <p:spPr>
          <a:xfrm>
            <a:off x="727970" y="-140650"/>
            <a:ext cx="7325640" cy="1214640"/>
          </a:xfrm>
          <a:prstGeom prst="rect">
            <a:avLst/>
          </a:prstGeom>
          <a:noFill/>
          <a:ln>
            <a:noFill/>
          </a:ln>
        </p:spPr>
        <p:txBody>
          <a:bodyPr tIns="177840" bIns="177840" anchor="ctr"/>
          <a:lstStyle/>
          <a:p>
            <a:pPr>
              <a:lnSpc>
                <a:spcPct val="150000"/>
              </a:lnSpc>
            </a:pPr>
            <a:r>
              <a:rPr lang="en-SG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Plot of accuracy and F1 score with sentiment weight, </a:t>
            </a:r>
            <a:r>
              <a:rPr lang="en-SG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Ngram</a:t>
            </a:r>
            <a:r>
              <a:rPr lang="en-SG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 = 2</a:t>
            </a:r>
            <a:endParaRPr lang="en-SG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pic>
        <p:nvPicPr>
          <p:cNvPr id="347" name="Picture 4"/>
          <p:cNvPicPr/>
          <p:nvPr/>
        </p:nvPicPr>
        <p:blipFill>
          <a:blip r:embed="rId3"/>
          <a:stretch/>
        </p:blipFill>
        <p:spPr>
          <a:xfrm>
            <a:off x="4769100" y="1073990"/>
            <a:ext cx="3284510" cy="2436830"/>
          </a:xfrm>
          <a:prstGeom prst="rect">
            <a:avLst/>
          </a:prstGeom>
          <a:ln>
            <a:noFill/>
          </a:ln>
        </p:spPr>
      </p:pic>
      <p:sp>
        <p:nvSpPr>
          <p:cNvPr id="348" name="CustomShape 2"/>
          <p:cNvSpPr/>
          <p:nvPr/>
        </p:nvSpPr>
        <p:spPr>
          <a:xfrm>
            <a:off x="540360" y="3854369"/>
            <a:ext cx="7891560" cy="725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71360" indent="-17100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SG" sz="120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Most of the models’ accuracy and F1 score vary with different sentiment weight</a:t>
            </a:r>
          </a:p>
          <a:p>
            <a:pPr marL="171360" indent="-17100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SG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DecisionTree is showing most variance while </a:t>
            </a:r>
            <a:r>
              <a:rPr lang="en-SG" sz="12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AdaBoost</a:t>
            </a:r>
            <a:r>
              <a:rPr lang="en-SG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 and Logistic are least sensitive</a:t>
            </a:r>
          </a:p>
          <a:p>
            <a:pPr marL="171360" indent="-17100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SG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Sentiment Score weight at W  = 10 is most optimal</a:t>
            </a:r>
            <a:endParaRPr lang="en-SG" sz="180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/>
          <p:nvPr/>
        </p:nvPicPr>
        <p:blipFill>
          <a:blip r:embed="rId2"/>
          <a:stretch/>
        </p:blipFill>
        <p:spPr>
          <a:xfrm>
            <a:off x="482143" y="1231566"/>
            <a:ext cx="3681110" cy="3071603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383351" y="303703"/>
            <a:ext cx="4921200" cy="401562"/>
          </a:xfrm>
          <a:prstGeom prst="rect">
            <a:avLst/>
          </a:prstGeom>
          <a:noFill/>
          <a:ln>
            <a:noFill/>
          </a:ln>
        </p:spPr>
        <p:txBody>
          <a:bodyPr tIns="177840" bIns="177840" anchor="ctr"/>
          <a:lstStyle/>
          <a:p>
            <a:pPr>
              <a:lnSpc>
                <a:spcPct val="100000"/>
              </a:lnSpc>
            </a:pPr>
            <a:r>
              <a:rPr lang="en-SG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</a:rPr>
              <a:t>ROC curve for Sentiment Weight, W = 10</a:t>
            </a:r>
            <a:endParaRPr lang="en-SG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0" y="1469564"/>
            <a:ext cx="4287079" cy="7715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 marL="171360" indent="-171000" algn="just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en-SG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8721" y="1231566"/>
            <a:ext cx="37503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DecisionTree classifier with best accuracy = 60 and sentiment weight( W ) = 10 </a:t>
            </a:r>
          </a:p>
          <a:p>
            <a:endParaRPr lang="en-SG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AdaBoost</a:t>
            </a:r>
            <a:r>
              <a:rPr lang="en-SG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 Classifier performs second best but no shows no variance with sentiment weight.</a:t>
            </a:r>
            <a:endParaRPr lang="en-SG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21668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2115" y="118122"/>
            <a:ext cx="8832240" cy="84132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Challenges and Key Takeaways</a:t>
            </a:r>
            <a:endParaRPr lang="en-SG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338" b="18709"/>
          <a:stretch/>
        </p:blipFill>
        <p:spPr>
          <a:xfrm>
            <a:off x="3107126" y="1380266"/>
            <a:ext cx="2727158" cy="18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514440" y="95760"/>
            <a:ext cx="7598160" cy="1091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SG" sz="2700" b="1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Challenges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622800" y="1188000"/>
            <a:ext cx="7381440" cy="284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endParaRPr lang="en-SG" sz="12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Calibri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775200" y="1340400"/>
            <a:ext cx="7111500" cy="284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The news data failed to provide timestamp for the given days, and hence was difficult to relate whether the news was during the market hours or post market hours.</a:t>
            </a:r>
          </a:p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Topic modelling failed to provide any prominent topics for the entire corpus(8years) </a:t>
            </a:r>
          </a:p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Because of limited lexicon, it was difficult to accurately perform Semantic and Sentiment analysis.</a:t>
            </a:r>
          </a:p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endParaRPr lang="en-US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Calibri"/>
            </a:endParaRPr>
          </a:p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endParaRPr lang="en-US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Calibri"/>
            </a:endParaRPr>
          </a:p>
          <a:p>
            <a:pPr marL="360" algn="just">
              <a:lnSpc>
                <a:spcPct val="150000"/>
              </a:lnSpc>
              <a:buClr>
                <a:srgbClr val="FFFFFF"/>
              </a:buClr>
            </a:pPr>
            <a:endParaRPr lang="en-US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Calibri"/>
            </a:endParaRPr>
          </a:p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endParaRPr lang="en-US" sz="1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1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514440" y="95760"/>
            <a:ext cx="7598160" cy="1091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SG" sz="2700" b="1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Key Takeaways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751" y="1392890"/>
            <a:ext cx="75628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400" dirty="0">
                <a:latin typeface="Calibri" panose="020F0502020204030204" pitchFamily="34" charset="0"/>
              </a:rPr>
              <a:t>Grid Search helped us in narrowing the best model and the best parameters to go along with it.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400" dirty="0">
                <a:latin typeface="Calibri" panose="020F0502020204030204" pitchFamily="34" charset="0"/>
              </a:rPr>
              <a:t>Considering the news source (Reddit) which is quite a mixed bag of formal and informal news, the results aren’t as weak as they might sound.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400" dirty="0">
                <a:latin typeface="Calibri" panose="020F0502020204030204" pitchFamily="34" charset="0"/>
              </a:rPr>
              <a:t>If we were to add/ focus more on the financial news, the results could have been even more influencing.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1400" dirty="0">
              <a:latin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1400" dirty="0">
              <a:latin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G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17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114480" y="181080"/>
            <a:ext cx="891504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SG" sz="2400" b="0" strike="noStrike" cap="all" spc="-1" dirty="0">
                <a:uFill>
                  <a:solidFill>
                    <a:srgbClr val="FFFFFF"/>
                  </a:solidFill>
                </a:uFill>
                <a:latin typeface="Calibri"/>
              </a:rPr>
              <a:t>Project Scope</a:t>
            </a:r>
            <a:endParaRPr lang="en-SG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391043" y="872820"/>
            <a:ext cx="368136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50000"/>
              </a:lnSpc>
            </a:pPr>
            <a:r>
              <a:rPr lang="en-SG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   </a:t>
            </a:r>
            <a:r>
              <a:rPr lang="en-SG" sz="1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	</a:t>
            </a: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Motivation</a:t>
            </a: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Apply machine learning techniques to make  a data oriented  decision</a:t>
            </a:r>
          </a:p>
          <a:p>
            <a:pPr marL="360" algn="just">
              <a:lnSpc>
                <a:spcPct val="150000"/>
              </a:lnSpc>
              <a:buClr>
                <a:srgbClr val="FFFFFF"/>
              </a:buClr>
            </a:pP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Make use of external data to help predict the market data and its movements</a:t>
            </a:r>
          </a:p>
          <a:p>
            <a:pPr marL="360" algn="just">
              <a:lnSpc>
                <a:spcPct val="150000"/>
              </a:lnSpc>
              <a:buClr>
                <a:srgbClr val="FFFFFF"/>
              </a:buClr>
            </a:pP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Combine the concepts of machine learning and text analytics to gain better insights both from market data and text data (i.e. News and Forums)</a:t>
            </a: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4348966" y="829800"/>
            <a:ext cx="3764520" cy="363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Data</a:t>
            </a: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algn="ctr"/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RedditNews.csv: Historical news headlines from Reddit World News Channel. </a:t>
            </a: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DJIA_tables.csv</a:t>
            </a:r>
            <a:r>
              <a:rPr lang="en-SG" sz="1200" b="0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: </a:t>
            </a: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Daily rates of Dow Jones Industrial Average (DJIA) from date range 08/08/2008 to 01/07/2016. </a:t>
            </a: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343080" indent="-342720" algn="just">
              <a:lnSpc>
                <a:spcPct val="150000"/>
              </a:lnSpc>
              <a:buClr>
                <a:srgbClr val="FFFFFF"/>
              </a:buClr>
              <a:buFont typeface="Symbol"/>
              <a:buChar char=""/>
            </a:pP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Combined_News_DJIA.csv</a:t>
            </a:r>
            <a:r>
              <a:rPr lang="en-SG" sz="1200" b="0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: </a:t>
            </a: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Combined dataset of both Reddit News and DJIA tables dataset. Label reflects the binary classification as below:</a:t>
            </a: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743040" lvl="1" indent="-285480" algn="just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"1" when DJIA Adjusted Close value rose or stayed the same</a:t>
            </a: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  <a:p>
            <a:pPr marL="743040" lvl="1" indent="-285480" algn="just">
              <a:lnSpc>
                <a:spcPct val="150000"/>
              </a:lnSpc>
              <a:buClr>
                <a:srgbClr val="FFFFFF"/>
              </a:buClr>
              <a:buFont typeface="Courier New"/>
              <a:buChar char="o"/>
            </a:pPr>
            <a:r>
              <a:rPr lang="en-SG" sz="1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"0" when DJIA Adjusted Close value decreased</a:t>
            </a:r>
            <a:r>
              <a:rPr lang="en-SG" sz="1200" b="0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.</a:t>
            </a:r>
            <a:endParaRPr lang="en-SG" sz="12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304920" y="152280"/>
            <a:ext cx="8582040" cy="1213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SG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Conclusion</a:t>
            </a:r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2" name="Picture 1"/>
          <p:cNvPicPr/>
          <p:nvPr/>
        </p:nvPicPr>
        <p:blipFill>
          <a:blip r:embed="rId2"/>
          <a:stretch/>
        </p:blipFill>
        <p:spPr>
          <a:xfrm>
            <a:off x="3544020" y="1661835"/>
            <a:ext cx="2103840" cy="210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622800" y="1188000"/>
            <a:ext cx="7381440" cy="284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SG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Using Noun phrases BOW tfidf representation shows improvement over all words BOW tfidf representation at accuracy of 60% with DecisionTree classifier.</a:t>
            </a:r>
          </a:p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SG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In most of the representations ngram = 2 shows superior performance over ngram = 1 implying phrases rather than words have more predictive power.</a:t>
            </a:r>
          </a:p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SG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Including sentiment score to the BOW shows distinct improvement in the accuracy and overall predictive power of the model</a:t>
            </a:r>
          </a:p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SG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DecisionTree with BOW tfidf and ngram =2 with weighted sentiment at weight, W = 10 shows the best performance metrics at accuracy of 60.6%</a:t>
            </a:r>
          </a:p>
          <a:p>
            <a:pPr marL="285840" indent="-285480" algn="just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SG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Amongst the ensemble models, Random Forest and </a:t>
            </a:r>
            <a:r>
              <a:rPr lang="en-SG" sz="12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AdaBoost</a:t>
            </a:r>
            <a:r>
              <a:rPr lang="en-SG" sz="12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Calibri"/>
              </a:rPr>
              <a:t> show good performance with assistance from Grid Search(63%)</a:t>
            </a:r>
          </a:p>
        </p:txBody>
      </p:sp>
      <p:sp>
        <p:nvSpPr>
          <p:cNvPr id="3" name="TextShape 1"/>
          <p:cNvSpPr txBox="1"/>
          <p:nvPr/>
        </p:nvSpPr>
        <p:spPr>
          <a:xfrm>
            <a:off x="514440" y="95760"/>
            <a:ext cx="7598160" cy="1091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SG" sz="2700" b="1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CONCLUSION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12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Picture 2"/>
          <p:cNvPicPr/>
          <p:nvPr/>
        </p:nvPicPr>
        <p:blipFill>
          <a:blip r:embed="rId2"/>
          <a:stretch/>
        </p:blipFill>
        <p:spPr>
          <a:xfrm>
            <a:off x="2847240" y="1109520"/>
            <a:ext cx="4249440" cy="292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90646" y="453490"/>
            <a:ext cx="2451532" cy="689233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SG" sz="2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
</a:t>
            </a:r>
            <a:r>
              <a:rPr lang="en-SG" sz="2800" b="0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Arial"/>
              </a:rPr>
              <a:t>Objectives</a:t>
            </a:r>
            <a:endParaRPr lang="en-SG" sz="2800" b="0" strike="noStrike" spc="-1" dirty="0">
              <a:uFill>
                <a:solidFill>
                  <a:srgbClr val="FFFFFF"/>
                </a:solidFill>
              </a:u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1172" y="1545121"/>
            <a:ext cx="729532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Predict DJIA end of day market direction using World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Understand the influence of text/news data as a possible way of understanding market movement and warrant for further research accordingly.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G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"/>
          <p:cNvPicPr/>
          <p:nvPr/>
        </p:nvPicPr>
        <p:blipFill>
          <a:blip r:embed="rId2"/>
          <a:stretch/>
        </p:blipFill>
        <p:spPr>
          <a:xfrm>
            <a:off x="2722680" y="0"/>
            <a:ext cx="6420960" cy="5035680"/>
          </a:xfrm>
          <a:prstGeom prst="rect">
            <a:avLst/>
          </a:prstGeom>
          <a:ln>
            <a:noFill/>
          </a:ln>
        </p:spPr>
      </p:pic>
      <p:sp>
        <p:nvSpPr>
          <p:cNvPr id="244" name="TextShape 1"/>
          <p:cNvSpPr txBox="1"/>
          <p:nvPr/>
        </p:nvSpPr>
        <p:spPr>
          <a:xfrm>
            <a:off x="0" y="1094040"/>
            <a:ext cx="2722320" cy="1820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SG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Approaches</a:t>
            </a:r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600"/>
            <a:ext cx="8520120" cy="84132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Methodology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7200" y="1033920"/>
          <a:ext cx="8190000" cy="3624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05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304380" y="1066680"/>
            <a:ext cx="8582040" cy="1213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SG" sz="4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Preparation</a:t>
            </a:r>
            <a:endParaRPr lang="en-SG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Shape 217"/>
          <p:cNvPicPr/>
          <p:nvPr/>
        </p:nvPicPr>
        <p:blipFill>
          <a:blip r:embed="rId2"/>
          <a:stretch/>
        </p:blipFill>
        <p:spPr>
          <a:xfrm>
            <a:off x="4983750" y="2679180"/>
            <a:ext cx="1701360" cy="1029240"/>
          </a:xfrm>
          <a:prstGeom prst="rect">
            <a:avLst/>
          </a:prstGeom>
          <a:ln>
            <a:noFill/>
          </a:ln>
        </p:spPr>
      </p:pic>
      <p:pic>
        <p:nvPicPr>
          <p:cNvPr id="259" name="Picture 6"/>
          <p:cNvPicPr/>
          <p:nvPr/>
        </p:nvPicPr>
        <p:blipFill>
          <a:blip r:embed="rId3"/>
          <a:stretch/>
        </p:blipFill>
        <p:spPr>
          <a:xfrm>
            <a:off x="2994345" y="2792340"/>
            <a:ext cx="831960" cy="809640"/>
          </a:xfrm>
          <a:prstGeom prst="rect">
            <a:avLst/>
          </a:prstGeom>
          <a:ln>
            <a:noFill/>
          </a:ln>
        </p:spPr>
      </p:pic>
      <p:sp>
        <p:nvSpPr>
          <p:cNvPr id="260" name="CustomShape 2"/>
          <p:cNvSpPr/>
          <p:nvPr/>
        </p:nvSpPr>
        <p:spPr>
          <a:xfrm>
            <a:off x="4153830" y="3083640"/>
            <a:ext cx="574920" cy="220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717384614"/>
              </p:ext>
            </p:extLst>
          </p:nvPr>
        </p:nvGraphicFramePr>
        <p:xfrm>
          <a:off x="1401600" y="616680"/>
          <a:ext cx="299895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69171383"/>
              </p:ext>
            </p:extLst>
          </p:nvPr>
        </p:nvGraphicFramePr>
        <p:xfrm>
          <a:off x="5068725" y="633285"/>
          <a:ext cx="2933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755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304920" y="152280"/>
            <a:ext cx="8582040" cy="1213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SG" sz="4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Exploratory Analysis</a:t>
            </a:r>
            <a:endParaRPr lang="en-SG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0" name="Picture 2"/>
          <p:cNvPicPr/>
          <p:nvPr/>
        </p:nvPicPr>
        <p:blipFill>
          <a:blip r:embed="rId2"/>
          <a:stretch/>
        </p:blipFill>
        <p:spPr>
          <a:xfrm>
            <a:off x="3491280" y="1681155"/>
            <a:ext cx="2209320" cy="206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  <p:tag name="_AMO_REPORTCONTROLSVISIBLE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2836</TotalTime>
  <Words>1154</Words>
  <Application>Microsoft Office PowerPoint</Application>
  <PresentationFormat>On-screen Show (16:9)</PresentationFormat>
  <Paragraphs>353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Courier New</vt:lpstr>
      <vt:lpstr>DejaVu Sans</vt:lpstr>
      <vt:lpstr>Raleway</vt:lpstr>
      <vt:lpstr>Symbol</vt:lpstr>
      <vt:lpstr>Times New Roman</vt:lpstr>
      <vt:lpstr>Wingdings</vt:lpstr>
      <vt:lpstr>Wingdings 3</vt:lpstr>
      <vt:lpstr>Office Theme</vt:lpstr>
      <vt:lpstr>Office Theme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Performance </vt:lpstr>
      <vt:lpstr>PowerPoint Presentation</vt:lpstr>
      <vt:lpstr>PowerPoint Presentation</vt:lpstr>
      <vt:lpstr>PowerPoint Presentation</vt:lpstr>
      <vt:lpstr>PowerPoint Presentation</vt:lpstr>
      <vt:lpstr>Grid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Key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dc:description/>
  <cp:lastModifiedBy>asmit</cp:lastModifiedBy>
  <cp:revision>203</cp:revision>
  <dcterms:modified xsi:type="dcterms:W3CDTF">2017-04-21T10:06:56Z</dcterms:modified>
  <dc:language>en-SG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27</vt:i4>
  </property>
</Properties>
</file>